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447" r:id="rId2"/>
    <p:sldId id="396" r:id="rId3"/>
    <p:sldId id="455" r:id="rId4"/>
    <p:sldId id="402" r:id="rId5"/>
    <p:sldId id="430" r:id="rId6"/>
    <p:sldId id="456" r:id="rId7"/>
    <p:sldId id="452" r:id="rId8"/>
    <p:sldId id="426" r:id="rId9"/>
    <p:sldId id="450" r:id="rId10"/>
    <p:sldId id="453" r:id="rId11"/>
    <p:sldId id="413" r:id="rId12"/>
    <p:sldId id="457" r:id="rId13"/>
    <p:sldId id="436" r:id="rId14"/>
    <p:sldId id="435" r:id="rId15"/>
    <p:sldId id="446" r:id="rId16"/>
    <p:sldId id="458" r:id="rId17"/>
    <p:sldId id="438" r:id="rId18"/>
    <p:sldId id="440" r:id="rId19"/>
    <p:sldId id="441" r:id="rId20"/>
    <p:sldId id="442" r:id="rId21"/>
    <p:sldId id="443" r:id="rId22"/>
    <p:sldId id="444" r:id="rId23"/>
    <p:sldId id="445" r:id="rId24"/>
    <p:sldId id="301" r:id="rId25"/>
  </p:sldIdLst>
  <p:sldSz cx="9144000" cy="6858000" type="screen4x3"/>
  <p:notesSz cx="6797675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200"/>
    <a:srgbClr val="C3CD05"/>
    <a:srgbClr val="000000"/>
    <a:srgbClr val="5F5F5F"/>
    <a:srgbClr val="03A2C4"/>
    <a:srgbClr val="00B0CA"/>
    <a:srgbClr val="E50274"/>
    <a:srgbClr val="FF8F71"/>
    <a:srgbClr val="DDDDDD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8" autoAdjust="0"/>
    <p:restoredTop sz="88655" autoAdjust="0"/>
  </p:normalViewPr>
  <p:slideViewPr>
    <p:cSldViewPr snapToObjects="1">
      <p:cViewPr>
        <p:scale>
          <a:sx n="100" d="100"/>
          <a:sy n="100" d="100"/>
        </p:scale>
        <p:origin x="-348" y="-162"/>
      </p:cViewPr>
      <p:guideLst>
        <p:guide orient="horz" pos="2387"/>
        <p:guide orient="horz" pos="391"/>
        <p:guide pos="5465"/>
        <p:guide pos="385"/>
        <p:guide pos="340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-271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"/>
  <c:chart>
    <c:autoTitleDeleted val="1"/>
    <c:plotArea>
      <c:layout>
        <c:manualLayout>
          <c:layoutTarget val="inner"/>
          <c:xMode val="edge"/>
          <c:yMode val="edge"/>
          <c:x val="0.25"/>
          <c:y val="9.3750000000002331E-2"/>
          <c:w val="0.54583333333333361"/>
          <c:h val="0.8187500000000006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Hoja1!$A$2:$A$7</c:f>
              <c:strCache>
                <c:ptCount val="6"/>
                <c:pt idx="0">
                  <c:v>FS</c:v>
                </c:pt>
                <c:pt idx="1">
                  <c:v>E&amp;I</c:v>
                </c:pt>
                <c:pt idx="2">
                  <c:v>defy Seg</c:v>
                </c:pt>
                <c:pt idx="3">
                  <c:v>TyT</c:v>
                </c:pt>
                <c:pt idx="4">
                  <c:v>aa.pp</c:v>
                </c:pt>
                <c:pt idx="5">
                  <c:v>T&amp;M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0.16000000000000039</c:v>
                </c:pt>
                <c:pt idx="1">
                  <c:v>0.16000000000000039</c:v>
                </c:pt>
                <c:pt idx="2">
                  <c:v>0.16000000000000039</c:v>
                </c:pt>
                <c:pt idx="3">
                  <c:v>0.23</c:v>
                </c:pt>
                <c:pt idx="4">
                  <c:v>0.17</c:v>
                </c:pt>
                <c:pt idx="5">
                  <c:v>0.12000000000000002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25402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B0CA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00B0CA"/>
              </a:solidFill>
              <a:ln>
                <a:solidFill>
                  <a:schemeClr val="accent3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firstSliceAng val="245"/>
        <c:holeSize val="50"/>
      </c:doughnutChart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358A56C-4F9A-4E99-846C-6F2CC0B2BA7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AB7B437-0D39-49A4-BD40-D662F7A13BE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6144D-16C8-42D1-A2CB-BF14E48F132D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7B437-0D39-49A4-BD40-D662F7A13BE7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E69E-2D80-48CF-A868-62C50AFC356C}" type="slidenum">
              <a:rPr lang="es-ES_tradnl" smtClean="0"/>
              <a:pPr/>
              <a:t>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7B437-0D39-49A4-BD40-D662F7A13BE7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r>
              <a:rPr lang="es-ES" dirty="0" smtClean="0">
                <a:latin typeface="Arial" pitchFamily="34" charset="0"/>
              </a:rPr>
              <a:t>Las empresas y los países, las economías en general, no son entes aislados, conviven entre si y se interrelacionan. Y los agentes que las componen a su vez también interaccionan entre si, por tanto no se puede desarrollar organizaciones innovadoras que no estén sustentadas por clientes, proveedores y gobiernos capaces de aceptar los cambios y contribuir a su desarrollo. </a:t>
            </a:r>
          </a:p>
          <a:p>
            <a:pPr defTabSz="457200" eaLnBrk="1" hangingPunct="1"/>
            <a:r>
              <a:rPr lang="es-ES" dirty="0" smtClean="0">
                <a:latin typeface="Arial" pitchFamily="34" charset="0"/>
              </a:rPr>
              <a:t>Coexistir con clientes exigentes, con proveedores de calidad y también con competidores de primer nivel, en un marco institucional adecuado sustenta los avances innovadores de las empresas.</a:t>
            </a:r>
          </a:p>
          <a:p>
            <a:pPr defTabSz="457200" eaLnBrk="1" hangingPunct="1"/>
            <a:r>
              <a:rPr lang="es-ES_tradnl" dirty="0" smtClean="0">
                <a:latin typeface="Arial" pitchFamily="34" charset="0"/>
              </a:rPr>
              <a:t>En </a:t>
            </a:r>
            <a:r>
              <a:rPr lang="es-ES_tradnl" dirty="0" err="1" smtClean="0">
                <a:latin typeface="Arial" pitchFamily="34" charset="0"/>
              </a:rPr>
              <a:t>Indra</a:t>
            </a:r>
            <a:r>
              <a:rPr lang="es-ES_tradnl" dirty="0" smtClean="0">
                <a:latin typeface="Arial" pitchFamily="34" charset="0"/>
              </a:rPr>
              <a:t> invertimos el 7% de nuestras ventas en I+D, de modo que dedicamos este esfuerzo a construir nuestras propias soluciones innovadoras que son el corazón de nuestras estrategia.</a:t>
            </a:r>
          </a:p>
          <a:p>
            <a:pPr defTabSz="457200" eaLnBrk="1" hangingPunct="1">
              <a:buFontTx/>
              <a:buChar char="•"/>
            </a:pPr>
            <a:endParaRPr lang="es-ES" dirty="0" smtClean="0">
              <a:latin typeface="Arial" pitchFamily="34" charset="0"/>
            </a:endParaRPr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8E08A-6BDE-4C08-B179-9630324CD2E6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r>
              <a:rPr lang="es-ES" smtClean="0">
                <a:latin typeface="Arial" pitchFamily="34" charset="0"/>
              </a:rPr>
              <a:t>Las empresas y los países, las economías en general, no son entes aislados, conviven entre si y se interrelacionan. Y los agentes que las componen a su vez también interaccionan entre si, por tanto no se puede desarrollar organizaciones innovadoras que no estén sustentadas por clientes, proveedores y gobiernos capaces de aceptar los cambios y contribuir a su desarrollo. </a:t>
            </a:r>
          </a:p>
          <a:p>
            <a:pPr defTabSz="457200" eaLnBrk="1" hangingPunct="1"/>
            <a:r>
              <a:rPr lang="es-ES" smtClean="0">
                <a:latin typeface="Arial" pitchFamily="34" charset="0"/>
              </a:rPr>
              <a:t>Coexistir con clientes exigentes, con proveedores de calidad y también con competidores de primer nivel, en un marco institucional adecuado sustenta los avances innovadores de las empresas.</a:t>
            </a:r>
          </a:p>
          <a:p>
            <a:pPr defTabSz="457200" eaLnBrk="1" hangingPunct="1"/>
            <a:r>
              <a:rPr lang="es-ES_tradnl" smtClean="0">
                <a:latin typeface="Arial" pitchFamily="34" charset="0"/>
              </a:rPr>
              <a:t>En Indra invertimos el 7% de nuestras ventas en I+D, de modo que dedicamos este esfuerzo a construir nuestras propias soluciones innovadoras que son el corazón de nuestras estrategia.</a:t>
            </a:r>
          </a:p>
          <a:p>
            <a:pPr defTabSz="457200"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DB7AA-ED09-4E46-A4ED-1E79A51D8C72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r>
              <a:rPr lang="es-ES" smtClean="0">
                <a:latin typeface="Arial" pitchFamily="34" charset="0"/>
              </a:rPr>
              <a:t>Las empresas y los países, las economías en general, no son entes aislados, conviven entre si y se interrelacionan. Y los agentes que las componen a su vez también interaccionan entre si, por tanto no se puede desarrollar organizaciones innovadoras que no estén sustentadas por clientes, proveedores y gobiernos capaces de aceptar los cambios y contribuir a su desarrollo. </a:t>
            </a:r>
          </a:p>
          <a:p>
            <a:pPr defTabSz="457200" eaLnBrk="1" hangingPunct="1"/>
            <a:r>
              <a:rPr lang="es-ES" smtClean="0">
                <a:latin typeface="Arial" pitchFamily="34" charset="0"/>
              </a:rPr>
              <a:t>Coexistir con clientes exigentes, con proveedores de calidad y también con competidores de primer nivel, en un marco institucional adecuado sustenta los avances innovadores de las empresas.</a:t>
            </a:r>
          </a:p>
          <a:p>
            <a:pPr defTabSz="457200" eaLnBrk="1" hangingPunct="1"/>
            <a:r>
              <a:rPr lang="es-ES_tradnl" smtClean="0">
                <a:latin typeface="Arial" pitchFamily="34" charset="0"/>
              </a:rPr>
              <a:t>En Indra invertimos el 7% de nuestras ventas en I+D, de modo que dedicamos este esfuerzo a construir nuestras propias soluciones innovadoras que son el corazón de nuestras estrategia.</a:t>
            </a:r>
          </a:p>
          <a:p>
            <a:pPr defTabSz="457200"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4BECF-359B-49BA-BAAE-E90ADD7D49F8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>
                <a:latin typeface="Arial" pitchFamily="34" charset="0"/>
              </a:rPr>
              <a:t>Indra ofrece a sus clientes una oferta completa y de valor que incluye desde la consultoría, el desarrollo de proyectos y la integración de sistemas y aplicaciones hasta el outsourcing de sistemas de información y de procesos de negocios. </a:t>
            </a:r>
          </a:p>
          <a:p>
            <a:r>
              <a:rPr lang="es-ES_tradnl" smtClean="0">
                <a:latin typeface="Arial" pitchFamily="34" charset="0"/>
              </a:rPr>
              <a:t>Esta oferta se estructura en dos segmentos principales: Soluciones y Servicios. para los siguientes mercados verticales: Transporte y Tráfico, Energía e Industria, Seguridad y Defensa, Telecomunicaciones y Media, Finanzas y Seguros, y AA.PP y Sanidad.</a:t>
            </a:r>
            <a:endParaRPr lang="es-ES" smtClean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799EB-6937-4628-9C13-093A620F5316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tical2 (0.00.19.11).bmp"/>
          <p:cNvPicPr>
            <a:picLocks noChangeAspect="1"/>
          </p:cNvPicPr>
          <p:nvPr userDrawn="1"/>
        </p:nvPicPr>
        <p:blipFill>
          <a:blip r:embed="rId2" cstate="email"/>
          <a:srcRect l="17500"/>
          <a:stretch>
            <a:fillRect/>
          </a:stretch>
        </p:blipFill>
        <p:spPr>
          <a:xfrm>
            <a:off x="0" y="0"/>
            <a:ext cx="9347200" cy="70104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152402" y="3740149"/>
            <a:ext cx="6588125" cy="2965451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9" name="Picture 3" descr="F:\antonio\portada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0402" y="5791201"/>
            <a:ext cx="1895475" cy="70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808" y="4176000"/>
            <a:ext cx="5882400" cy="1701272"/>
          </a:xfrm>
        </p:spPr>
        <p:txBody>
          <a:bodyPr/>
          <a:lstStyle>
            <a:lvl1pPr algn="l">
              <a:lnSpc>
                <a:spcPct val="100000"/>
              </a:lnSpc>
              <a:defRPr sz="2800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61808" y="3956400"/>
            <a:ext cx="5882400" cy="288000"/>
          </a:xfrm>
        </p:spPr>
        <p:txBody>
          <a:bodyPr anchor="ctr"/>
          <a:lstStyle>
            <a:lvl1pPr marL="0" indent="0">
              <a:buNone/>
              <a:defRPr sz="1700" b="1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561808" y="5133042"/>
            <a:ext cx="5882400" cy="31218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er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de 2 (0.00.45.11).bmp"/>
          <p:cNvPicPr>
            <a:picLocks noChangeAspect="1"/>
          </p:cNvPicPr>
          <p:nvPr userDrawn="1"/>
        </p:nvPicPr>
        <p:blipFill>
          <a:blip r:embed="rId2" cstate="email"/>
          <a:srcRect l="59764" r="21667"/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pic>
        <p:nvPicPr>
          <p:cNvPr id="3" name="Picture 3" descr="F:\antonio\portada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563" y="549276"/>
            <a:ext cx="16811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916114"/>
            <a:ext cx="4014788" cy="444817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822231" y="1916114"/>
            <a:ext cx="4014788" cy="444817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43204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4"/>
            <a:ext cx="4040188" cy="408741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789216" y="1772816"/>
            <a:ext cx="4040188" cy="43204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1202" y="288001"/>
            <a:ext cx="8307363" cy="1181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80787" y="2276874"/>
            <a:ext cx="4040188" cy="408741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de 2 (0.00.45.11).bmp"/>
          <p:cNvPicPr>
            <a:picLocks noChangeAspect="1"/>
          </p:cNvPicPr>
          <p:nvPr userDrawn="1"/>
        </p:nvPicPr>
        <p:blipFill>
          <a:blip r:embed="rId9" cstate="email"/>
          <a:srcRect l="22625" t="1690" r="21667" b="91111"/>
          <a:stretch>
            <a:fillRect/>
          </a:stretch>
        </p:blipFill>
        <p:spPr>
          <a:xfrm>
            <a:off x="914400" y="6364289"/>
            <a:ext cx="8229600" cy="493713"/>
          </a:xfrm>
          <a:prstGeom prst="rect">
            <a:avLst/>
          </a:prstGeom>
        </p:spPr>
      </p:pic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titulo Haga clic para cambiar el estilo de título	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6" y="1916114"/>
            <a:ext cx="83296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9" name="Rectangle 28"/>
          <p:cNvSpPr>
            <a:spLocks noChangeArrowheads="1"/>
          </p:cNvSpPr>
          <p:nvPr userDrawn="1"/>
        </p:nvSpPr>
        <p:spPr bwMode="auto">
          <a:xfrm>
            <a:off x="3116263" y="6635750"/>
            <a:ext cx="5472112" cy="1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s-ES" sz="700" b="0" dirty="0">
                <a:cs typeface="+mn-cs"/>
              </a:rPr>
              <a:t>Presentación Corporativa </a:t>
            </a:r>
          </a:p>
          <a:p>
            <a:pPr algn="r" eaLnBrk="0" hangingPunct="0">
              <a:defRPr/>
            </a:pPr>
            <a:endParaRPr lang="es-ES" sz="700" b="0" dirty="0">
              <a:cs typeface="+mn-cs"/>
            </a:endParaRPr>
          </a:p>
        </p:txBody>
      </p:sp>
      <p:sp>
        <p:nvSpPr>
          <p:cNvPr id="1030" name="Rectangle 21"/>
          <p:cNvSpPr>
            <a:spLocks noChangeArrowheads="1"/>
          </p:cNvSpPr>
          <p:nvPr userDrawn="1"/>
        </p:nvSpPr>
        <p:spPr bwMode="auto">
          <a:xfrm>
            <a:off x="8534400" y="6553202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" sz="700" b="0" dirty="0" smtClean="0">
                <a:cs typeface="+mn-cs"/>
              </a:rPr>
              <a:t> | </a:t>
            </a:r>
            <a:fld id="{AF997A6E-7809-48A9-AD1E-EDEE10418813}" type="slidenum">
              <a:rPr lang="es-ES" sz="700" b="0" smtClean="0">
                <a:cs typeface="+mn-cs"/>
              </a:rPr>
              <a:pPr eaLnBrk="0" hangingPunct="0">
                <a:defRPr/>
              </a:pPr>
              <a:t>‹Nº›</a:t>
            </a:fld>
            <a:endParaRPr lang="es-ES" sz="700" b="0" dirty="0">
              <a:cs typeface="+mn-cs"/>
            </a:endParaRPr>
          </a:p>
        </p:txBody>
      </p:sp>
      <p:pic>
        <p:nvPicPr>
          <p:cNvPr id="1032" name="Picture 4" descr="F:\antonio\logopie_1.jp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4188" y="6477000"/>
            <a:ext cx="8112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0" r:id="rId2"/>
    <p:sldLayoutId id="2147484351" r:id="rId3"/>
    <p:sldLayoutId id="2147484352" r:id="rId4"/>
    <p:sldLayoutId id="2147484358" r:id="rId5"/>
    <p:sldLayoutId id="2147484353" r:id="rId6"/>
    <p:sldLayoutId id="21474843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cap="all">
          <a:solidFill>
            <a:schemeClr val="accent1"/>
          </a:solidFill>
          <a:latin typeface="Arial"/>
          <a:ea typeface="ＭＳ Ｐゴシック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620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6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524000" indent="-1873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2100263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34" charset="-128"/>
        </a:defRPr>
      </a:lvl4pPr>
      <a:lvl5pPr marL="26670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31242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6pPr>
      <a:lvl7pPr marL="35814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7pPr>
      <a:lvl8pPr marL="40386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8pPr>
      <a:lvl9pPr marL="44958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9" Type="http://schemas.openxmlformats.org/officeDocument/2006/relationships/image" Target="../media/image42.png"/><Relationship Id="rId21" Type="http://schemas.openxmlformats.org/officeDocument/2006/relationships/image" Target="../media/image27.png"/><Relationship Id="rId34" Type="http://schemas.openxmlformats.org/officeDocument/2006/relationships/image" Target="../media/image37.png"/><Relationship Id="rId42" Type="http://schemas.openxmlformats.org/officeDocument/2006/relationships/image" Target="../media/image44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hyperlink" Target="http://www.google.es/url?sa=i&amp;rct=j&amp;q=repsol&amp;source=images&amp;cd=&amp;cad=rja&amp;docid=7f0bGho9F0L6mM&amp;tbnid=RKw6-TKzIvJvFM:&amp;ved=0CAUQjRw&amp;url=http://yotambienbuscoempleo.blogspot.com/2013/01/programa-de-becas-repsol.html&amp;ei=Hjw9Ucq_IKml0AXvx4GoDg&amp;bvm=bv.43287494,d.d2k&amp;psig=AFQjCNHgqLKaovV2WimNlh11AptVbIjo7Q&amp;ust=1363053976016508" TargetMode="External"/><Relationship Id="rId63" Type="http://schemas.openxmlformats.org/officeDocument/2006/relationships/image" Target="../media/image59.jpeg"/><Relationship Id="rId68" Type="http://schemas.openxmlformats.org/officeDocument/2006/relationships/image" Target="../media/image64.jpeg"/><Relationship Id="rId76" Type="http://schemas.openxmlformats.org/officeDocument/2006/relationships/image" Target="../media/image71.jpeg"/><Relationship Id="rId84" Type="http://schemas.openxmlformats.org/officeDocument/2006/relationships/image" Target="../media/image77.jpeg"/><Relationship Id="rId7" Type="http://schemas.openxmlformats.org/officeDocument/2006/relationships/image" Target="../media/image15.png"/><Relationship Id="rId71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orange.es/" TargetMode="External"/><Relationship Id="rId29" Type="http://schemas.openxmlformats.org/officeDocument/2006/relationships/image" Target="../media/image33.png"/><Relationship Id="rId11" Type="http://schemas.openxmlformats.org/officeDocument/2006/relationships/hyperlink" Target="http://www.google.es/url?sa=i&amp;rct=j&amp;q=eurocopter+logo&amp;source=images&amp;cd=&amp;cad=rja&amp;docid=TBEc2ftwP6iVEM&amp;tbnid=rVVO512d4-ZcyM:&amp;ved=0CAUQjRw&amp;url=http://www.ejercitodelaire.mde.es/stweb/ea/ficheros/swf/Aspa360HD/index.html&amp;ei=eTg9UYGUGIWp0QXf64Bg&amp;bvm=bv.43287494,d.d2k&amp;psig=AFQjCNHTXTzMwAHYhObo9gDosCf0TBPFJA&amp;ust=1363053018931347" TargetMode="External"/><Relationship Id="rId24" Type="http://schemas.openxmlformats.org/officeDocument/2006/relationships/hyperlink" Target="http://www.google.es/url?sa=i&amp;rct=j&amp;q=atmb+caac+china+logo&amp;source=images&amp;cd=&amp;cad=rja&amp;docid=PlkxI9cMhdlcrM&amp;tbnid=IWpMrOkPt2MyqM:&amp;ved=0CAUQjRw&amp;url=http://www.chinarma.cn/English/links.html&amp;ei=3qhBUbCYAsqM0wWW8oHwDQ&amp;bvm=bv.43287494,d.ZG4&amp;psig=AFQjCNG7wx6Hee0DWQMUiELgc3-Fz69e4A&amp;ust=1363343959982953" TargetMode="External"/><Relationship Id="rId32" Type="http://schemas.openxmlformats.org/officeDocument/2006/relationships/hyperlink" Target="http://www.google.es/url?sa=i&amp;rct=j&amp;q=indian+navy+logo&amp;source=images&amp;cd=&amp;cad=rja&amp;docid=_rGG2zQtT6AC5M&amp;tbnid=jeyctx_NBEUL0M:&amp;ved=0CAUQjRw&amp;url=http://www.maritime-executive.com/article/indian-navy-commended-by-imb-for-robust-action-against-pirates/&amp;ei=WMdBUcjfA-eb1AXkwoHYDg&amp;bvm=bv.43287494,d.ZGU&amp;psig=AFQjCNG641WPiC4PQPGrD3yNetDWX7enrw&amp;ust=1363351758293550" TargetMode="External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6.png"/><Relationship Id="rId53" Type="http://schemas.openxmlformats.org/officeDocument/2006/relationships/hyperlink" Target="http://www.google.es/url?sa=i&amp;rct=j&amp;q=prisa&amp;source=images&amp;cd=&amp;cad=rja&amp;docid=DkdrOEpHelJUaM&amp;tbnid=85wHCxtPEXT_rM:&amp;ved=0CAUQjRw&amp;url=http://www.cadenaser.com/economia/articulo/luz-verde-combinacion-prisa-liberty/csrcsrpor/20101127csrcsreco_1/Tes&amp;ei=VTs9Ua2mKsi40QXWzoCIAw&amp;bvm=bv.43287494,d.d2k&amp;psig=AFQjCNH-GObouKuLxuRgtxUX81oPmJ7j7w&amp;ust=1363053776645870" TargetMode="External"/><Relationship Id="rId58" Type="http://schemas.openxmlformats.org/officeDocument/2006/relationships/image" Target="../media/image55.jpeg"/><Relationship Id="rId66" Type="http://schemas.openxmlformats.org/officeDocument/2006/relationships/image" Target="../media/image62.png"/><Relationship Id="rId74" Type="http://schemas.openxmlformats.org/officeDocument/2006/relationships/image" Target="../media/image69.jpeg"/><Relationship Id="rId79" Type="http://schemas.openxmlformats.org/officeDocument/2006/relationships/image" Target="../media/image74.jpeg"/><Relationship Id="rId87" Type="http://schemas.openxmlformats.org/officeDocument/2006/relationships/image" Target="../media/image80.png"/><Relationship Id="rId5" Type="http://schemas.openxmlformats.org/officeDocument/2006/relationships/image" Target="../media/image14.jpeg"/><Relationship Id="rId61" Type="http://schemas.openxmlformats.org/officeDocument/2006/relationships/image" Target="../media/image57.png"/><Relationship Id="rId82" Type="http://schemas.openxmlformats.org/officeDocument/2006/relationships/hyperlink" Target="http://www.minsal.gob.cl/" TargetMode="External"/><Relationship Id="rId19" Type="http://schemas.openxmlformats.org/officeDocument/2006/relationships/image" Target="../media/image25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1.png"/><Relationship Id="rId22" Type="http://schemas.openxmlformats.org/officeDocument/2006/relationships/image" Target="../media/image28.jpeg"/><Relationship Id="rId27" Type="http://schemas.openxmlformats.org/officeDocument/2006/relationships/hyperlink" Target="http://en.wikipedia.org/wiki/File:Lambang_TNI_AL.png" TargetMode="External"/><Relationship Id="rId30" Type="http://schemas.openxmlformats.org/officeDocument/2006/relationships/image" Target="../media/image34.png"/><Relationship Id="rId35" Type="http://schemas.openxmlformats.org/officeDocument/2006/relationships/image" Target="../media/image38.png"/><Relationship Id="rId43" Type="http://schemas.openxmlformats.org/officeDocument/2006/relationships/image" Target="../media/image45.jpeg"/><Relationship Id="rId48" Type="http://schemas.openxmlformats.org/officeDocument/2006/relationships/image" Target="../media/image49.png"/><Relationship Id="rId56" Type="http://schemas.openxmlformats.org/officeDocument/2006/relationships/image" Target="../media/image54.png"/><Relationship Id="rId64" Type="http://schemas.openxmlformats.org/officeDocument/2006/relationships/image" Target="../media/image60.png"/><Relationship Id="rId69" Type="http://schemas.openxmlformats.org/officeDocument/2006/relationships/image" Target="../media/image65.png"/><Relationship Id="rId77" Type="http://schemas.openxmlformats.org/officeDocument/2006/relationships/image" Target="../media/image72.png"/><Relationship Id="rId8" Type="http://schemas.openxmlformats.org/officeDocument/2006/relationships/image" Target="../media/image16.jpeg"/><Relationship Id="rId51" Type="http://schemas.openxmlformats.org/officeDocument/2006/relationships/hyperlink" Target="http://www.caixabank.com/index_es.html" TargetMode="External"/><Relationship Id="rId72" Type="http://schemas.openxmlformats.org/officeDocument/2006/relationships/image" Target="../media/image67.jpeg"/><Relationship Id="rId80" Type="http://schemas.openxmlformats.org/officeDocument/2006/relationships/hyperlink" Target="http://www.light.com.br/" TargetMode="External"/><Relationship Id="rId85" Type="http://schemas.openxmlformats.org/officeDocument/2006/relationships/image" Target="../media/image78.jpeg"/><Relationship Id="rId3" Type="http://schemas.openxmlformats.org/officeDocument/2006/relationships/hyperlink" Target="http://www.eurocontrol.int/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0.jpeg"/><Relationship Id="rId33" Type="http://schemas.openxmlformats.org/officeDocument/2006/relationships/image" Target="../media/image36.png"/><Relationship Id="rId38" Type="http://schemas.openxmlformats.org/officeDocument/2006/relationships/image" Target="../media/image41.jpeg"/><Relationship Id="rId46" Type="http://schemas.openxmlformats.org/officeDocument/2006/relationships/image" Target="../media/image47.jpeg"/><Relationship Id="rId59" Type="http://schemas.openxmlformats.org/officeDocument/2006/relationships/hyperlink" Target="http://www.google.es/url?sa=i&amp;rct=j&amp;q=navantia&amp;source=images&amp;cd=&amp;cad=rja&amp;docid=KWIQX5IebVnHeM&amp;tbnid=JpRfoOZmNV-rDM:&amp;ved=0CAUQjRw&amp;url=http://franromeroherrero.blogspot.com/2012/02/el-pa-apoya-al-comite-de-empresa-de.html&amp;ei=1Tw9UbP5I-mY0QWx94DgBA&amp;bvm=bv.43287494,d.d2k&amp;psig=AFQjCNE7k_HEReLUj7Ji5ZnjVQhhWPErSQ&amp;ust=1363054158126831" TargetMode="External"/><Relationship Id="rId67" Type="http://schemas.openxmlformats.org/officeDocument/2006/relationships/image" Target="../media/image63.jpeg"/><Relationship Id="rId20" Type="http://schemas.openxmlformats.org/officeDocument/2006/relationships/image" Target="../media/image26.png"/><Relationship Id="rId41" Type="http://schemas.openxmlformats.org/officeDocument/2006/relationships/hyperlink" Target="http://www.gencat.cat/" TargetMode="External"/><Relationship Id="rId54" Type="http://schemas.openxmlformats.org/officeDocument/2006/relationships/image" Target="../media/image53.jpeg"/><Relationship Id="rId62" Type="http://schemas.openxmlformats.org/officeDocument/2006/relationships/image" Target="../media/image58.jpeg"/><Relationship Id="rId70" Type="http://schemas.openxmlformats.org/officeDocument/2006/relationships/hyperlink" Target="http://www.petrobras.com/" TargetMode="External"/><Relationship Id="rId75" Type="http://schemas.openxmlformats.org/officeDocument/2006/relationships/image" Target="../media/image70.png"/><Relationship Id="rId83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fighter.com/" TargetMode="External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28" Type="http://schemas.openxmlformats.org/officeDocument/2006/relationships/image" Target="../media/image32.png"/><Relationship Id="rId36" Type="http://schemas.openxmlformats.org/officeDocument/2006/relationships/image" Target="../media/image39.png"/><Relationship Id="rId49" Type="http://schemas.openxmlformats.org/officeDocument/2006/relationships/image" Target="../media/image50.jpeg"/><Relationship Id="rId57" Type="http://schemas.openxmlformats.org/officeDocument/2006/relationships/hyperlink" Target="http://www.google.es/url?sa=i&amp;rct=j&amp;q=ono&amp;source=images&amp;cd=&amp;cad=rja&amp;docid=N_1xr13_PDUmmM&amp;tbnid=R19A5S4izkTm3M:&amp;ved=0CAUQjRw&amp;url=http://www.comparativas-adsl.es/ono-anuncia-200-mb-de-internet-movil-gratis-para-sus-clientes-de-conexiones-fijas-120.html&amp;ei=RTw9UZTNI-as0QWP94GACg&amp;bvm=bv.43287494,d.d2k&amp;psig=AFQjCNHHa7vQfzJmHcEZNmNHREryLC7M9Q&amp;ust=1363054017636165" TargetMode="External"/><Relationship Id="rId10" Type="http://schemas.openxmlformats.org/officeDocument/2006/relationships/image" Target="../media/image18.png"/><Relationship Id="rId31" Type="http://schemas.openxmlformats.org/officeDocument/2006/relationships/image" Target="../media/image35.png"/><Relationship Id="rId44" Type="http://schemas.openxmlformats.org/officeDocument/2006/relationships/hyperlink" Target="http://www.aena.es/csee/Satellite/Home/es/" TargetMode="External"/><Relationship Id="rId52" Type="http://schemas.openxmlformats.org/officeDocument/2006/relationships/image" Target="../media/image52.png"/><Relationship Id="rId60" Type="http://schemas.openxmlformats.org/officeDocument/2006/relationships/image" Target="../media/image56.png"/><Relationship Id="rId65" Type="http://schemas.openxmlformats.org/officeDocument/2006/relationships/image" Target="../media/image61.jpeg"/><Relationship Id="rId73" Type="http://schemas.openxmlformats.org/officeDocument/2006/relationships/image" Target="../media/image68.jpeg"/><Relationship Id="rId78" Type="http://schemas.openxmlformats.org/officeDocument/2006/relationships/image" Target="../media/image73.jpeg"/><Relationship Id="rId81" Type="http://schemas.openxmlformats.org/officeDocument/2006/relationships/image" Target="../media/image75.png"/><Relationship Id="rId86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jpeg"/><Relationship Id="rId18" Type="http://schemas.openxmlformats.org/officeDocument/2006/relationships/image" Target="../media/image88.jpeg"/><Relationship Id="rId26" Type="http://schemas.openxmlformats.org/officeDocument/2006/relationships/image" Target="../media/image93.gif"/><Relationship Id="rId39" Type="http://schemas.openxmlformats.org/officeDocument/2006/relationships/image" Target="../media/image20.jpeg"/><Relationship Id="rId21" Type="http://schemas.openxmlformats.org/officeDocument/2006/relationships/hyperlink" Target="http://www.caixabank.com/index_es.html" TargetMode="External"/><Relationship Id="rId34" Type="http://schemas.openxmlformats.org/officeDocument/2006/relationships/image" Target="../media/image101.png"/><Relationship Id="rId42" Type="http://schemas.openxmlformats.org/officeDocument/2006/relationships/image" Target="../media/image26.png"/><Relationship Id="rId47" Type="http://schemas.openxmlformats.org/officeDocument/2006/relationships/image" Target="../media/image108.png"/><Relationship Id="rId50" Type="http://schemas.openxmlformats.org/officeDocument/2006/relationships/image" Target="../media/image58.jpeg"/><Relationship Id="rId55" Type="http://schemas.openxmlformats.org/officeDocument/2006/relationships/image" Target="../media/image113.jpeg"/><Relationship Id="rId7" Type="http://schemas.openxmlformats.org/officeDocument/2006/relationships/image" Target="../media/image23.png"/><Relationship Id="rId12" Type="http://schemas.openxmlformats.org/officeDocument/2006/relationships/image" Target="../media/image85.png"/><Relationship Id="rId17" Type="http://schemas.openxmlformats.org/officeDocument/2006/relationships/image" Target="../media/image15.png"/><Relationship Id="rId25" Type="http://schemas.openxmlformats.org/officeDocument/2006/relationships/hyperlink" Target="http://www.gencat.cat/" TargetMode="External"/><Relationship Id="rId33" Type="http://schemas.openxmlformats.org/officeDocument/2006/relationships/image" Target="../media/image100.png"/><Relationship Id="rId38" Type="http://schemas.openxmlformats.org/officeDocument/2006/relationships/image" Target="../media/image46.png"/><Relationship Id="rId46" Type="http://schemas.openxmlformats.org/officeDocument/2006/relationships/image" Target="../media/image107.jpe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eurofighter.com/" TargetMode="External"/><Relationship Id="rId20" Type="http://schemas.openxmlformats.org/officeDocument/2006/relationships/image" Target="../media/image90.png"/><Relationship Id="rId29" Type="http://schemas.openxmlformats.org/officeDocument/2006/relationships/image" Target="../media/image96.jpeg"/><Relationship Id="rId41" Type="http://schemas.openxmlformats.org/officeDocument/2006/relationships/image" Target="../media/image13.png"/><Relationship Id="rId54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ange.es/" TargetMode="External"/><Relationship Id="rId11" Type="http://schemas.openxmlformats.org/officeDocument/2006/relationships/image" Target="../media/image84.png"/><Relationship Id="rId24" Type="http://schemas.openxmlformats.org/officeDocument/2006/relationships/image" Target="../media/image92.gif"/><Relationship Id="rId32" Type="http://schemas.openxmlformats.org/officeDocument/2006/relationships/image" Target="../media/image99.jpeg"/><Relationship Id="rId37" Type="http://schemas.openxmlformats.org/officeDocument/2006/relationships/hyperlink" Target="http://www.aena.es/csee/Satellite/Home/es/" TargetMode="External"/><Relationship Id="rId40" Type="http://schemas.openxmlformats.org/officeDocument/2006/relationships/hyperlink" Target="http://www.eurocontrol.int/" TargetMode="External"/><Relationship Id="rId45" Type="http://schemas.openxmlformats.org/officeDocument/2006/relationships/image" Target="../media/image106.png"/><Relationship Id="rId53" Type="http://schemas.openxmlformats.org/officeDocument/2006/relationships/image" Target="../media/image111.jpeg"/><Relationship Id="rId5" Type="http://schemas.openxmlformats.org/officeDocument/2006/relationships/image" Target="../media/image82.jpeg"/><Relationship Id="rId15" Type="http://schemas.openxmlformats.org/officeDocument/2006/relationships/image" Target="../media/image87.jpeg"/><Relationship Id="rId23" Type="http://schemas.openxmlformats.org/officeDocument/2006/relationships/image" Target="../media/image91.jpeg"/><Relationship Id="rId28" Type="http://schemas.openxmlformats.org/officeDocument/2006/relationships/image" Target="../media/image95.jpeg"/><Relationship Id="rId36" Type="http://schemas.openxmlformats.org/officeDocument/2006/relationships/image" Target="../media/image103.jpeg"/><Relationship Id="rId49" Type="http://schemas.openxmlformats.org/officeDocument/2006/relationships/image" Target="../media/image110.jpeg"/><Relationship Id="rId10" Type="http://schemas.openxmlformats.org/officeDocument/2006/relationships/image" Target="../media/image83.jpeg"/><Relationship Id="rId19" Type="http://schemas.openxmlformats.org/officeDocument/2006/relationships/image" Target="../media/image89.jpeg"/><Relationship Id="rId31" Type="http://schemas.openxmlformats.org/officeDocument/2006/relationships/image" Target="../media/image98.png"/><Relationship Id="rId44" Type="http://schemas.openxmlformats.org/officeDocument/2006/relationships/image" Target="../media/image105.png"/><Relationship Id="rId52" Type="http://schemas.openxmlformats.org/officeDocument/2006/relationships/image" Target="../media/image80.png"/><Relationship Id="rId4" Type="http://schemas.openxmlformats.org/officeDocument/2006/relationships/image" Target="../media/image81.jpeg"/><Relationship Id="rId9" Type="http://schemas.openxmlformats.org/officeDocument/2006/relationships/image" Target="../media/image66.png"/><Relationship Id="rId14" Type="http://schemas.openxmlformats.org/officeDocument/2006/relationships/image" Target="../media/image42.png"/><Relationship Id="rId22" Type="http://schemas.openxmlformats.org/officeDocument/2006/relationships/image" Target="../media/image52.png"/><Relationship Id="rId27" Type="http://schemas.openxmlformats.org/officeDocument/2006/relationships/image" Target="../media/image94.jpeg"/><Relationship Id="rId30" Type="http://schemas.openxmlformats.org/officeDocument/2006/relationships/image" Target="../media/image97.jpeg"/><Relationship Id="rId35" Type="http://schemas.openxmlformats.org/officeDocument/2006/relationships/image" Target="../media/image102.jpeg"/><Relationship Id="rId43" Type="http://schemas.openxmlformats.org/officeDocument/2006/relationships/image" Target="../media/image104.png"/><Relationship Id="rId48" Type="http://schemas.openxmlformats.org/officeDocument/2006/relationships/image" Target="../media/image109.jpeg"/><Relationship Id="rId56" Type="http://schemas.openxmlformats.org/officeDocument/2006/relationships/image" Target="../media/image114.png"/><Relationship Id="rId8" Type="http://schemas.openxmlformats.org/officeDocument/2006/relationships/hyperlink" Target="http://www.petrobras.com/" TargetMode="External"/><Relationship Id="rId51" Type="http://schemas.openxmlformats.org/officeDocument/2006/relationships/image" Target="../media/image79.png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dirty="0" smtClean="0">
                <a:latin typeface="Arial" pitchFamily="34" charset="0"/>
                <a:cs typeface="Arial" pitchFamily="34" charset="0"/>
              </a:rPr>
              <a:t>INNOVACIÓN Y+</a:t>
            </a:r>
            <a:br>
              <a:rPr lang="es-ES" cap="none" dirty="0" smtClean="0">
                <a:latin typeface="Arial" pitchFamily="34" charset="0"/>
                <a:cs typeface="Arial" pitchFamily="34" charset="0"/>
              </a:rPr>
            </a:br>
            <a:r>
              <a:rPr lang="es-ES" sz="2000" b="0" cap="none" dirty="0" smtClean="0">
                <a:solidFill>
                  <a:srgbClr val="00B0CA"/>
                </a:solidFill>
                <a:latin typeface="Arial" pitchFamily="34" charset="0"/>
                <a:cs typeface="Arial" pitchFamily="34" charset="0"/>
              </a:rPr>
              <a:t>Consultoría y tecnología en los 5 continentes</a:t>
            </a:r>
          </a:p>
        </p:txBody>
      </p:sp>
      <p:sp>
        <p:nvSpPr>
          <p:cNvPr id="3" name="Título 4"/>
          <p:cNvSpPr txBox="1">
            <a:spLocks/>
          </p:cNvSpPr>
          <p:nvPr/>
        </p:nvSpPr>
        <p:spPr bwMode="auto">
          <a:xfrm>
            <a:off x="561975" y="4176713"/>
            <a:ext cx="5881688" cy="1700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 rot="2700000">
            <a:off x="2498586" y="967721"/>
            <a:ext cx="257455" cy="257455"/>
          </a:xfrm>
          <a:prstGeom prst="rect">
            <a:avLst/>
          </a:prstGeom>
          <a:solidFill>
            <a:srgbClr val="00B0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 rot="2700000">
            <a:off x="2506010" y="4091921"/>
            <a:ext cx="257455" cy="257455"/>
          </a:xfrm>
          <a:prstGeom prst="rect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379362" y="4604254"/>
            <a:ext cx="1516238" cy="5921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16%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200" b="0" dirty="0" smtClean="0">
                <a:solidFill>
                  <a:srgbClr val="000000"/>
                </a:solidFill>
                <a:cs typeface="+mn-cs"/>
              </a:rPr>
              <a:t>Energía </a:t>
            </a:r>
            <a:r>
              <a:rPr lang="es-ES" sz="1200" b="0" dirty="0">
                <a:solidFill>
                  <a:srgbClr val="000000"/>
                </a:solidFill>
                <a:cs typeface="+mn-cs"/>
              </a:rPr>
              <a:t>e </a:t>
            </a:r>
            <a:r>
              <a:rPr lang="es-ES" sz="1200" b="0" dirty="0" smtClean="0">
                <a:solidFill>
                  <a:srgbClr val="000000"/>
                </a:solidFill>
                <a:cs typeface="+mn-cs"/>
              </a:rPr>
              <a:t>Industria</a:t>
            </a:r>
            <a:endParaRPr lang="es-ES" sz="12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1379362" y="5410200"/>
            <a:ext cx="1668638" cy="685800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16%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200" b="0" dirty="0" smtClean="0">
                <a:solidFill>
                  <a:srgbClr val="000000"/>
                </a:solidFill>
                <a:latin typeface="Arial" charset="0"/>
                <a:cs typeface="+mn-cs"/>
              </a:rPr>
              <a:t>Servicios financieros</a:t>
            </a:r>
            <a:endParaRPr lang="es-ES" sz="12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4467013" y="5427663"/>
            <a:ext cx="1400387" cy="5921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17% 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charset="0"/>
              <a:buNone/>
              <a:defRPr/>
            </a:pPr>
            <a:r>
              <a:rPr lang="es-ES" sz="1200" b="0" dirty="0" smtClean="0">
                <a:solidFill>
                  <a:srgbClr val="000000"/>
                </a:solidFill>
                <a:latin typeface="Arial" charset="0"/>
                <a:cs typeface="+mn-cs"/>
              </a:rPr>
              <a:t>AA.PP</a:t>
            </a:r>
            <a:r>
              <a:rPr lang="es-ES" sz="1200" b="0" dirty="0">
                <a:solidFill>
                  <a:srgbClr val="000000"/>
                </a:solidFill>
                <a:latin typeface="Arial" charset="0"/>
                <a:cs typeface="+mn-cs"/>
              </a:rPr>
              <a:t>. y Sanidad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4468576" y="4597843"/>
            <a:ext cx="1322624" cy="5921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12% 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charset="0"/>
              <a:buNone/>
              <a:defRPr/>
            </a:pPr>
            <a:r>
              <a:rPr lang="es-ES" sz="1200" b="0" dirty="0" smtClean="0">
                <a:solidFill>
                  <a:srgbClr val="000000"/>
                </a:solidFill>
                <a:latin typeface="Arial" charset="0"/>
                <a:cs typeface="+mn-cs"/>
              </a:rPr>
              <a:t>Telecom </a:t>
            </a:r>
            <a:r>
              <a:rPr lang="es-ES" sz="1200" b="0" dirty="0">
                <a:solidFill>
                  <a:srgbClr val="000000"/>
                </a:solidFill>
                <a:latin typeface="Arial" charset="0"/>
                <a:cs typeface="+mn-cs"/>
              </a:rPr>
              <a:t>y Media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7295329" y="4616892"/>
            <a:ext cx="1543871" cy="5905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23% 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s-ES" sz="1200" b="0" dirty="0" smtClean="0">
                <a:solidFill>
                  <a:srgbClr val="000000"/>
                </a:solidFill>
                <a:cs typeface="+mn-cs"/>
              </a:rPr>
              <a:t>Transporte </a:t>
            </a:r>
            <a:r>
              <a:rPr lang="es-ES" sz="1200" b="0" dirty="0">
                <a:solidFill>
                  <a:srgbClr val="000000"/>
                </a:solidFill>
                <a:cs typeface="+mn-cs"/>
              </a:rPr>
              <a:t>y Tráfico</a:t>
            </a:r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7291599" y="5429249"/>
            <a:ext cx="1623801" cy="5905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es-ES" sz="1800" dirty="0" smtClean="0">
                <a:solidFill>
                  <a:srgbClr val="000000"/>
                </a:solidFill>
              </a:rPr>
              <a:t>16%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charset="0"/>
              <a:buNone/>
              <a:defRPr/>
            </a:pPr>
            <a:r>
              <a:rPr lang="es-ES" sz="1200" b="0" dirty="0" smtClean="0">
                <a:solidFill>
                  <a:srgbClr val="000000"/>
                </a:solidFill>
                <a:latin typeface="Arial" charset="0"/>
                <a:cs typeface="+mn-cs"/>
              </a:rPr>
              <a:t>Seguridad </a:t>
            </a:r>
            <a:r>
              <a:rPr lang="es-ES" sz="1200" b="0" dirty="0">
                <a:solidFill>
                  <a:srgbClr val="000000"/>
                </a:solidFill>
                <a:latin typeface="Arial" charset="0"/>
                <a:cs typeface="+mn-cs"/>
              </a:rPr>
              <a:t>y Defensa</a:t>
            </a:r>
          </a:p>
        </p:txBody>
      </p:sp>
      <p:sp>
        <p:nvSpPr>
          <p:cNvPr id="49" name="Elipse 811"/>
          <p:cNvSpPr/>
          <p:nvPr/>
        </p:nvSpPr>
        <p:spPr bwMode="auto">
          <a:xfrm>
            <a:off x="609602" y="5410200"/>
            <a:ext cx="711642" cy="711643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s-ES" sz="1800" dirty="0" smtClean="0">
              <a:solidFill>
                <a:srgbClr val="FFFFFF"/>
              </a:solidFill>
            </a:endParaRPr>
          </a:p>
        </p:txBody>
      </p:sp>
      <p:sp>
        <p:nvSpPr>
          <p:cNvPr id="51" name="Elipse 811"/>
          <p:cNvSpPr/>
          <p:nvPr/>
        </p:nvSpPr>
        <p:spPr bwMode="auto">
          <a:xfrm>
            <a:off x="3657600" y="5410200"/>
            <a:ext cx="711642" cy="711643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s-ES" sz="1800" dirty="0" smtClean="0">
              <a:solidFill>
                <a:srgbClr val="FFFFFF"/>
              </a:solidFill>
            </a:endParaRPr>
          </a:p>
        </p:txBody>
      </p:sp>
      <p:sp>
        <p:nvSpPr>
          <p:cNvPr id="52" name="Elipse 811"/>
          <p:cNvSpPr/>
          <p:nvPr/>
        </p:nvSpPr>
        <p:spPr bwMode="auto">
          <a:xfrm>
            <a:off x="3657600" y="4597843"/>
            <a:ext cx="711642" cy="711643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s-ES" sz="1800" dirty="0" smtClean="0">
              <a:solidFill>
                <a:srgbClr val="FFFFFF"/>
              </a:solidFill>
            </a:endParaRPr>
          </a:p>
        </p:txBody>
      </p:sp>
      <p:sp>
        <p:nvSpPr>
          <p:cNvPr id="54" name="Elipse 811"/>
          <p:cNvSpPr/>
          <p:nvPr/>
        </p:nvSpPr>
        <p:spPr bwMode="auto">
          <a:xfrm>
            <a:off x="6477000" y="4572000"/>
            <a:ext cx="711642" cy="711643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s-ES" sz="1800" dirty="0" smtClean="0">
              <a:solidFill>
                <a:srgbClr val="FFFFFF"/>
              </a:solidFill>
            </a:endParaRPr>
          </a:p>
        </p:txBody>
      </p:sp>
      <p:sp>
        <p:nvSpPr>
          <p:cNvPr id="57" name="Elipse 811"/>
          <p:cNvSpPr/>
          <p:nvPr/>
        </p:nvSpPr>
        <p:spPr bwMode="auto">
          <a:xfrm>
            <a:off x="6477000" y="5378081"/>
            <a:ext cx="711642" cy="711643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s-ES" sz="1800" dirty="0" smtClean="0">
              <a:solidFill>
                <a:srgbClr val="FFFFFF"/>
              </a:solidFill>
            </a:endParaRPr>
          </a:p>
        </p:txBody>
      </p:sp>
      <p:sp>
        <p:nvSpPr>
          <p:cNvPr id="45" name="Elipse 811"/>
          <p:cNvSpPr/>
          <p:nvPr/>
        </p:nvSpPr>
        <p:spPr bwMode="auto">
          <a:xfrm>
            <a:off x="612502" y="4597843"/>
            <a:ext cx="711642" cy="711643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s-ES" sz="1800" dirty="0" smtClean="0">
              <a:solidFill>
                <a:srgbClr val="FFFFFF"/>
              </a:solidFill>
            </a:endParaRPr>
          </a:p>
        </p:txBody>
      </p:sp>
      <p:pic>
        <p:nvPicPr>
          <p:cNvPr id="12309" name="Picture 12" descr="2_C"/>
          <p:cNvPicPr>
            <a:picLocks noChangeAspect="1" noChangeArrowheads="1"/>
          </p:cNvPicPr>
          <p:nvPr/>
        </p:nvPicPr>
        <p:blipFill>
          <a:blip r:embed="rId3" cstate="email">
            <a:lum bright="100000"/>
          </a:blip>
          <a:srcRect/>
          <a:stretch>
            <a:fillRect/>
          </a:stretch>
        </p:blipFill>
        <p:spPr bwMode="auto">
          <a:xfrm>
            <a:off x="727606" y="4807073"/>
            <a:ext cx="463022" cy="33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14" descr="4_C"/>
          <p:cNvPicPr>
            <a:picLocks noChangeAspect="1" noChangeArrowheads="1"/>
          </p:cNvPicPr>
          <p:nvPr/>
        </p:nvPicPr>
        <p:blipFill>
          <a:blip r:embed="rId4" cstate="email">
            <a:lum bright="100000"/>
          </a:blip>
          <a:srcRect/>
          <a:stretch>
            <a:fillRect/>
          </a:stretch>
        </p:blipFill>
        <p:spPr bwMode="auto">
          <a:xfrm>
            <a:off x="771292" y="5640353"/>
            <a:ext cx="387076" cy="36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19" descr="9_C"/>
          <p:cNvPicPr>
            <a:picLocks noChangeAspect="1" noChangeArrowheads="1"/>
          </p:cNvPicPr>
          <p:nvPr/>
        </p:nvPicPr>
        <p:blipFill>
          <a:blip r:embed="rId5" cstate="email">
            <a:lum bright="100000"/>
          </a:blip>
          <a:srcRect/>
          <a:stretch>
            <a:fillRect/>
          </a:stretch>
        </p:blipFill>
        <p:spPr bwMode="auto">
          <a:xfrm>
            <a:off x="3756227" y="5626992"/>
            <a:ext cx="530392" cy="2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17" descr="7_C"/>
          <p:cNvPicPr>
            <a:picLocks noChangeAspect="1" noChangeArrowheads="1"/>
          </p:cNvPicPr>
          <p:nvPr/>
        </p:nvPicPr>
        <p:blipFill>
          <a:blip r:embed="rId6" cstate="email">
            <a:lum bright="100000"/>
          </a:blip>
          <a:srcRect/>
          <a:stretch>
            <a:fillRect/>
          </a:stretch>
        </p:blipFill>
        <p:spPr bwMode="auto">
          <a:xfrm>
            <a:off x="3713314" y="4814617"/>
            <a:ext cx="600214" cy="2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7" name="Picture 18" descr="8_C"/>
          <p:cNvPicPr>
            <a:picLocks noChangeAspect="1" noChangeArrowheads="1"/>
          </p:cNvPicPr>
          <p:nvPr/>
        </p:nvPicPr>
        <p:blipFill>
          <a:blip r:embed="rId7" cstate="email">
            <a:lum bright="100000"/>
          </a:blip>
          <a:srcRect/>
          <a:stretch>
            <a:fillRect/>
          </a:stretch>
        </p:blipFill>
        <p:spPr bwMode="auto">
          <a:xfrm>
            <a:off x="6589061" y="4800430"/>
            <a:ext cx="529168" cy="29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4" name="Picture 15" descr="5_C"/>
          <p:cNvPicPr>
            <a:picLocks noChangeAspect="1" noChangeArrowheads="1"/>
          </p:cNvPicPr>
          <p:nvPr/>
        </p:nvPicPr>
        <p:blipFill>
          <a:blip r:embed="rId8" cstate="email">
            <a:lum bright="100000"/>
          </a:blip>
          <a:srcRect/>
          <a:stretch>
            <a:fillRect/>
          </a:stretch>
        </p:blipFill>
        <p:spPr bwMode="auto">
          <a:xfrm>
            <a:off x="6643592" y="5562600"/>
            <a:ext cx="385851" cy="3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1 Título"/>
          <p:cNvSpPr txBox="1">
            <a:spLocks/>
          </p:cNvSpPr>
          <p:nvPr/>
        </p:nvSpPr>
        <p:spPr bwMode="auto">
          <a:xfrm>
            <a:off x="511175" y="287339"/>
            <a:ext cx="8307388" cy="47466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r>
              <a:rPr lang="es-ES" kern="0" cap="all" dirty="0" smtClean="0">
                <a:solidFill>
                  <a:schemeClr val="accent1"/>
                </a:solidFill>
                <a:latin typeface="Arial"/>
                <a:ea typeface="+mj-ea"/>
                <a:cs typeface="Arial"/>
              </a:rPr>
              <a:t>Nuestra actividad</a:t>
            </a:r>
            <a:endParaRPr lang="es-ES" kern="0" cap="all" dirty="0">
              <a:solidFill>
                <a:schemeClr val="accent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12502" y="4038601"/>
            <a:ext cx="2014811" cy="378249"/>
          </a:xfrm>
          <a:prstGeom prst="rect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s-AR" sz="1600" b="0" dirty="0" smtClean="0">
                <a:solidFill>
                  <a:srgbClr val="FFFFFF"/>
                </a:solidFill>
              </a:rPr>
              <a:t>Sectores</a:t>
            </a:r>
            <a:endParaRPr lang="es-ES" sz="1600" b="0" dirty="0" smtClean="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2" y="914400"/>
            <a:ext cx="2017711" cy="364096"/>
          </a:xfrm>
          <a:prstGeom prst="rect">
            <a:avLst/>
          </a:prstGeom>
          <a:solidFill>
            <a:srgbClr val="00B0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s-AR" sz="1600" b="0" dirty="0" smtClean="0">
                <a:solidFill>
                  <a:schemeClr val="accent3"/>
                </a:solidFill>
              </a:rPr>
              <a:t>Oferta</a:t>
            </a:r>
            <a:endParaRPr lang="es-ES" sz="1600" b="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34" name="Chart 33"/>
          <p:cNvGraphicFramePr/>
          <p:nvPr/>
        </p:nvGraphicFramePr>
        <p:xfrm>
          <a:off x="5124441" y="914400"/>
          <a:ext cx="3228430" cy="295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581400" y="1497157"/>
            <a:ext cx="2054611" cy="1017443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800" dirty="0" smtClean="0">
                <a:latin typeface="Arial" charset="0"/>
                <a:cs typeface="+mn-cs"/>
              </a:rPr>
              <a:t>64%</a:t>
            </a:r>
          </a:p>
          <a:p>
            <a:pPr marL="88900" indent="-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s-ES" sz="1100" dirty="0" smtClean="0">
                <a:latin typeface="Arial" charset="0"/>
                <a:cs typeface="+mn-cs"/>
              </a:rPr>
              <a:t>Consultoría</a:t>
            </a:r>
          </a:p>
          <a:p>
            <a:pPr marL="88900" indent="-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s-ES" sz="1100" dirty="0" smtClean="0">
                <a:latin typeface="Arial" charset="0"/>
                <a:cs typeface="+mn-cs"/>
              </a:rPr>
              <a:t>Soluciones tecnológicas</a:t>
            </a:r>
            <a:endParaRPr lang="es-ES" sz="1100" dirty="0">
              <a:latin typeface="Arial" charset="0"/>
              <a:cs typeface="+mn-cs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581400" y="2640157"/>
            <a:ext cx="2054611" cy="1017443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800" dirty="0" smtClean="0">
                <a:latin typeface="Arial" charset="0"/>
                <a:cs typeface="+mn-cs"/>
              </a:rPr>
              <a:t>36%</a:t>
            </a:r>
            <a:endParaRPr lang="es-ES" sz="1400" dirty="0" smtClean="0">
              <a:latin typeface="Arial" charset="0"/>
              <a:cs typeface="+mn-cs"/>
            </a:endParaRPr>
          </a:p>
          <a:p>
            <a:pPr marL="88900" indent="-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s-ES" sz="1100" dirty="0" smtClean="0">
                <a:latin typeface="Arial" charset="0"/>
                <a:cs typeface="+mn-cs"/>
              </a:rPr>
              <a:t>Outsourcing</a:t>
            </a:r>
          </a:p>
          <a:p>
            <a:pPr marL="88900" indent="-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s-ES" sz="1100" dirty="0" smtClean="0">
                <a:latin typeface="Arial" charset="0"/>
                <a:cs typeface="+mn-cs"/>
              </a:rPr>
              <a:t>BPO</a:t>
            </a:r>
            <a:endParaRPr lang="es-ES" sz="1100" dirty="0">
              <a:latin typeface="Arial" charset="0"/>
              <a:cs typeface="+mn-cs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736832" y="1270041"/>
            <a:ext cx="2054611" cy="418904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400" b="0" dirty="0" smtClean="0">
                <a:solidFill>
                  <a:schemeClr val="bg1"/>
                </a:solidFill>
                <a:latin typeface="Arial" charset="0"/>
                <a:cs typeface="+mn-cs"/>
              </a:rPr>
              <a:t>Soluciones</a:t>
            </a:r>
            <a:endParaRPr lang="es-ES" sz="1400" b="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736832" y="3212946"/>
            <a:ext cx="2054611" cy="438093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s-ES" sz="1400" b="0" dirty="0" smtClean="0">
                <a:solidFill>
                  <a:schemeClr val="bg1"/>
                </a:solidFill>
                <a:latin typeface="Arial" charset="0"/>
                <a:cs typeface="+mn-cs"/>
              </a:rPr>
              <a:t>Servicios</a:t>
            </a:r>
            <a:endParaRPr lang="es-ES" sz="1400" b="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533400" y="1524000"/>
            <a:ext cx="2362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dirty="0" smtClean="0">
                <a:solidFill>
                  <a:srgbClr val="00B0CA"/>
                </a:solidFill>
              </a:rPr>
              <a:t>Consultoría</a:t>
            </a:r>
          </a:p>
          <a:p>
            <a:r>
              <a:rPr lang="es-ES" dirty="0" smtClean="0">
                <a:solidFill>
                  <a:srgbClr val="00B0CA"/>
                </a:solidFill>
              </a:rPr>
              <a:t>Tecnología </a:t>
            </a:r>
          </a:p>
          <a:p>
            <a:r>
              <a:rPr lang="es-ES" dirty="0" smtClean="0">
                <a:solidFill>
                  <a:srgbClr val="00B0CA"/>
                </a:solidFill>
              </a:rPr>
              <a:t>Outsourcing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rot="10800000">
            <a:off x="3657601" y="2289209"/>
            <a:ext cx="1922697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0800000">
            <a:off x="3657601" y="3422662"/>
            <a:ext cx="1922697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548840"/>
            <a:ext cx="2620800" cy="3327960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981200" y="1855786"/>
            <a:ext cx="609600" cy="114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866901" y="2400299"/>
            <a:ext cx="914399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810000" y="527988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err="1" smtClean="0">
                <a:ea typeface="MS PGothic" pitchFamily="34" charset="-128"/>
                <a:cs typeface="+mn-cs"/>
              </a:rPr>
              <a:t>Servicios</a:t>
            </a:r>
            <a:r>
              <a:rPr lang="pt-BR" sz="1100" b="0" dirty="0" smtClean="0">
                <a:ea typeface="MS PGothic" pitchFamily="34" charset="-128"/>
                <a:cs typeface="+mn-cs"/>
              </a:rPr>
              <a:t> </a:t>
            </a:r>
            <a:r>
              <a:rPr lang="pt-BR" sz="1100" b="0" dirty="0" err="1" smtClean="0">
                <a:ea typeface="MS PGothic" pitchFamily="34" charset="-128"/>
                <a:cs typeface="+mn-cs"/>
              </a:rPr>
              <a:t>Financieros</a:t>
            </a:r>
            <a:endParaRPr lang="pt-BR" sz="1100" b="0" dirty="0" smtClean="0">
              <a:ea typeface="MS PGothic" pitchFamily="34" charset="-128"/>
              <a:cs typeface="+mn-cs"/>
            </a:endParaRP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err="1" smtClean="0">
                <a:ea typeface="MS PGothic" pitchFamily="34" charset="-128"/>
                <a:cs typeface="+mn-cs"/>
              </a:rPr>
              <a:t>Telecomunicaciones</a:t>
            </a:r>
            <a:r>
              <a:rPr lang="pt-BR" sz="1100" b="0" dirty="0" smtClean="0">
                <a:ea typeface="MS PGothic" pitchFamily="34" charset="-128"/>
                <a:cs typeface="+mn-cs"/>
              </a:rPr>
              <a:t> y Media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smtClean="0">
                <a:ea typeface="MS PGothic" pitchFamily="34" charset="-128"/>
                <a:cs typeface="+mn-cs"/>
              </a:rPr>
              <a:t>Turismo y </a:t>
            </a:r>
            <a:r>
              <a:rPr lang="pt-BR" sz="1100" b="0" dirty="0" err="1" smtClean="0">
                <a:ea typeface="MS PGothic" pitchFamily="34" charset="-128"/>
                <a:cs typeface="+mn-cs"/>
              </a:rPr>
              <a:t>Ocio</a:t>
            </a:r>
            <a:endParaRPr lang="pt-BR" sz="1100" b="0" dirty="0" smtClean="0">
              <a:ea typeface="MS PGothic" pitchFamily="34" charset="-128"/>
              <a:cs typeface="+mn-cs"/>
            </a:endParaRP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endParaRPr lang="pt-BR" sz="1100" b="0" dirty="0">
              <a:ea typeface="MS PGothic" pitchFamily="34" charset="-128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371600"/>
            <a:ext cx="277177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chemeClr val="accent1"/>
                </a:solidFill>
              </a:rPr>
              <a:t>Estrategia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_tradnl" sz="1100" b="0" dirty="0" smtClean="0"/>
              <a:t>Nuevos paradigmas, nuevas soluciones</a:t>
            </a:r>
          </a:p>
          <a:p>
            <a:pPr eaLnBrk="0" hangingPunct="0">
              <a:lnSpc>
                <a:spcPct val="80000"/>
              </a:lnSpc>
            </a:pPr>
            <a:endParaRPr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5033427"/>
            <a:ext cx="311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Sectores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Automoción e Industria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Bienes de consumo y Retail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Energía y Utilities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endParaRPr lang="es-ES" sz="1100" b="0" dirty="0" smtClean="0">
              <a:ea typeface="MS PGothic" pitchFamily="34" charset="-128"/>
              <a:cs typeface="+mn-cs"/>
            </a:endParaRP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>
              <a:solidFill>
                <a:srgbClr val="000000"/>
              </a:solidFill>
            </a:endParaRP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Latam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/>
              <a:t>Asia </a:t>
            </a:r>
            <a:r>
              <a:rPr lang="en-US" sz="1100" b="0" dirty="0" err="1"/>
              <a:t>y</a:t>
            </a:r>
            <a:r>
              <a:rPr lang="en-US" sz="1100" b="0" dirty="0"/>
              <a:t> </a:t>
            </a:r>
            <a:r>
              <a:rPr lang="en-US" sz="1100" b="0" dirty="0" err="1"/>
              <a:t>Pacífico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Oriente</a:t>
            </a:r>
            <a:r>
              <a:rPr lang="en-US" sz="1100" b="0" dirty="0"/>
              <a:t> </a:t>
            </a:r>
            <a:r>
              <a:rPr lang="en-US" sz="1100" b="0" dirty="0" err="1"/>
              <a:t>Medio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África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Lucida Grande" charset="0"/>
              <a:buChar char="&gt;"/>
            </a:pPr>
            <a:endParaRPr lang="en-US" sz="1200" dirty="0"/>
          </a:p>
        </p:txBody>
      </p:sp>
      <p:sp>
        <p:nvSpPr>
          <p:cNvPr id="14354" name="15 Rectángulo"/>
          <p:cNvSpPr>
            <a:spLocks noChangeArrowheads="1"/>
          </p:cNvSpPr>
          <p:nvPr/>
        </p:nvSpPr>
        <p:spPr bwMode="auto">
          <a:xfrm>
            <a:off x="6516216" y="5328702"/>
            <a:ext cx="2214563" cy="56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0" dirty="0" smtClean="0">
                <a:ea typeface="MS PGothic" pitchFamily="34" charset="-128"/>
              </a:rPr>
              <a:t>Transporte y Logística</a:t>
            </a:r>
          </a:p>
          <a:p>
            <a:pPr>
              <a:lnSpc>
                <a:spcPct val="150000"/>
              </a:lnSpc>
            </a:pPr>
            <a:r>
              <a:rPr lang="pt-BR" sz="1100" b="0" dirty="0" smtClean="0"/>
              <a:t>AAPP y </a:t>
            </a:r>
            <a:r>
              <a:rPr lang="pt-BR" sz="1100" b="0" dirty="0" err="1" smtClean="0"/>
              <a:t>Sanidad</a:t>
            </a:r>
            <a:endParaRPr lang="es-ES" sz="1100" b="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834803"/>
            <a:ext cx="2353816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r>
              <a:rPr lang="en-US" sz="1100" dirty="0" err="1" smtClean="0"/>
              <a:t>Estrategia</a:t>
            </a:r>
            <a:r>
              <a:rPr lang="en-US" sz="1100" dirty="0" smtClean="0"/>
              <a:t> de </a:t>
            </a:r>
            <a:r>
              <a:rPr lang="en-US" sz="1100" dirty="0" err="1" smtClean="0"/>
              <a:t>negocio</a:t>
            </a:r>
            <a:endParaRPr lang="en-US" sz="110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Marketing y </a:t>
            </a:r>
            <a:r>
              <a:rPr lang="en-US" sz="1100" b="0" dirty="0" err="1" smtClean="0"/>
              <a:t>ventas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Organización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Innovación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Estrategia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clientes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Cadena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suministro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Post Merger Integration</a:t>
            </a:r>
          </a:p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endParaRPr lang="en-US" sz="1100" dirty="0" smtClean="0"/>
          </a:p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r>
              <a:rPr lang="en-US" sz="1100" dirty="0" err="1" smtClean="0"/>
              <a:t>Operaciones</a:t>
            </a:r>
            <a:r>
              <a:rPr lang="en-US" sz="1100" dirty="0" smtClean="0"/>
              <a:t> de </a:t>
            </a:r>
            <a:r>
              <a:rPr lang="en-US" sz="1100" dirty="0" err="1" smtClean="0"/>
              <a:t>negocio</a:t>
            </a:r>
            <a:endParaRPr lang="en-US" sz="110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Eficiencia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operativa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Analytics &amp; Business Intelligence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Gestión del </a:t>
            </a:r>
            <a:r>
              <a:rPr lang="en-US" sz="1100" b="0" dirty="0" err="1" smtClean="0"/>
              <a:t>cambio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Gestión del talento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 rot="5400000">
            <a:off x="3295221" y="5690981"/>
            <a:ext cx="822191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rgbClr val="00B0CA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 rot="5400000">
            <a:off x="5949882" y="5702205"/>
            <a:ext cx="844638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490" y="1600200"/>
            <a:ext cx="981910" cy="9906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702133"/>
            <a:ext cx="4515867" cy="7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CONSULTORÍA</a:t>
            </a:r>
            <a:endParaRPr kumimoji="0" lang="es-ES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09835" y="1548839"/>
            <a:ext cx="2620800" cy="4554032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371600"/>
            <a:ext cx="2771774" cy="1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6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2800" dirty="0" smtClean="0">
                <a:solidFill>
                  <a:schemeClr val="accent1"/>
                </a:solidFill>
              </a:rPr>
              <a:t>Soluciones Propias</a:t>
            </a:r>
          </a:p>
          <a:p>
            <a:pPr eaLnBrk="0" hangingPunct="0">
              <a:lnSpc>
                <a:spcPct val="80000"/>
              </a:lnSpc>
            </a:pPr>
            <a:r>
              <a:rPr lang="es-ES_tradnl" sz="1100" b="0" dirty="0" smtClean="0"/>
              <a:t>De</a:t>
            </a:r>
            <a:r>
              <a:rPr lang="es-ES_tradnl" sz="2800" dirty="0" smtClean="0">
                <a:solidFill>
                  <a:schemeClr val="accent1"/>
                </a:solidFill>
              </a:rPr>
              <a:t> </a:t>
            </a:r>
            <a:r>
              <a:rPr lang="es-ES_tradnl" sz="1100" b="0" dirty="0" smtClean="0"/>
              <a:t>alto valor añadido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endParaRPr dirty="0"/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124199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>
              <a:solidFill>
                <a:srgbClr val="000000"/>
              </a:solidFill>
            </a:endParaRP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Latam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/>
              <a:t>Asia </a:t>
            </a:r>
            <a:r>
              <a:rPr lang="en-US" sz="1100" b="0" dirty="0" err="1"/>
              <a:t>y</a:t>
            </a:r>
            <a:r>
              <a:rPr lang="en-US" sz="1100" b="0" dirty="0"/>
              <a:t> </a:t>
            </a:r>
            <a:r>
              <a:rPr lang="en-US" sz="1100" b="0" dirty="0" err="1"/>
              <a:t>Pacífico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Oriente</a:t>
            </a:r>
            <a:r>
              <a:rPr lang="en-US" sz="1100" b="0" dirty="0"/>
              <a:t> </a:t>
            </a:r>
            <a:r>
              <a:rPr lang="en-US" sz="1100" b="0" dirty="0" err="1"/>
              <a:t>Medio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África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Lucida Grande" charset="0"/>
              <a:buChar char="&gt;"/>
            </a:pPr>
            <a:endParaRPr lang="en-US" sz="12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834803"/>
            <a:ext cx="3037384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err="1" smtClean="0"/>
              <a:t>Analytics</a:t>
            </a:r>
            <a:endParaRPr lang="es-E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err="1" smtClean="0"/>
              <a:t>Ciberseguridad</a:t>
            </a:r>
            <a:endParaRPr lang="es-E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Cloud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err="1" smtClean="0"/>
              <a:t>Core</a:t>
            </a:r>
            <a:r>
              <a:rPr lang="es-ES" sz="1100" b="0" dirty="0" smtClean="0"/>
              <a:t> asegurador y bancario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e-Administración 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Educación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Gestión de tráfico aéreo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Gestión hotelera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Mercados digitales 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Movilidad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Plataformas no tripuladas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Protección y vigilancias de fronteras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Radares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Soluciones y servicios electorales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err="1" smtClean="0"/>
              <a:t>Smart</a:t>
            </a:r>
            <a:r>
              <a:rPr lang="es-ES" sz="1100" b="0" dirty="0" smtClean="0"/>
              <a:t> </a:t>
            </a:r>
            <a:r>
              <a:rPr lang="es-ES" sz="1100" b="0" dirty="0" err="1" smtClean="0"/>
              <a:t>cities</a:t>
            </a:r>
            <a:endParaRPr lang="es-E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err="1" smtClean="0"/>
              <a:t>Smart</a:t>
            </a:r>
            <a:r>
              <a:rPr lang="es-ES" sz="1100" b="0" dirty="0" smtClean="0"/>
              <a:t> </a:t>
            </a:r>
            <a:r>
              <a:rPr lang="es-ES" sz="1100" b="0" dirty="0" err="1" smtClean="0"/>
              <a:t>energy</a:t>
            </a:r>
            <a:endParaRPr lang="es-E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Simulación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Sistemas de gestión del transporte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smtClean="0"/>
              <a:t>Sistemas sanitarios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ES" sz="1100" b="0" dirty="0" err="1" smtClean="0"/>
              <a:t>Ticketing</a:t>
            </a:r>
            <a:endParaRPr lang="es-E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es-ES" sz="1100" b="0" dirty="0" smtClean="0"/>
          </a:p>
          <a:p>
            <a:endParaRPr lang="es-ES" sz="110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en-US" sz="1100" b="0" dirty="0" smtClean="0"/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rgbClr val="00B0CA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sp>
        <p:nvSpPr>
          <p:cNvPr id="2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TECNOLOGÍA</a:t>
            </a:r>
            <a:endParaRPr kumimoji="0" lang="es-ES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26" name="Picture 20" descr="D:\MARKETING\logos\admin-publi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569" y="1755577"/>
            <a:ext cx="7032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4"/>
          <p:cNvSpPr/>
          <p:nvPr/>
        </p:nvSpPr>
        <p:spPr bwMode="auto">
          <a:xfrm>
            <a:off x="3810000" y="5189438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err="1" smtClean="0">
                <a:ea typeface="MS PGothic" pitchFamily="34" charset="-128"/>
                <a:cs typeface="+mn-cs"/>
              </a:rPr>
              <a:t>Servicios</a:t>
            </a:r>
            <a:r>
              <a:rPr lang="pt-BR" sz="1100" b="0" dirty="0" smtClean="0">
                <a:ea typeface="MS PGothic" pitchFamily="34" charset="-128"/>
                <a:cs typeface="+mn-cs"/>
              </a:rPr>
              <a:t> </a:t>
            </a:r>
            <a:r>
              <a:rPr lang="pt-BR" sz="1100" b="0" dirty="0" err="1" smtClean="0">
                <a:ea typeface="MS PGothic" pitchFamily="34" charset="-128"/>
                <a:cs typeface="+mn-cs"/>
              </a:rPr>
              <a:t>Financieros</a:t>
            </a:r>
            <a:endParaRPr lang="pt-BR" sz="1100" b="0" dirty="0" smtClean="0">
              <a:ea typeface="MS PGothic" pitchFamily="34" charset="-128"/>
              <a:cs typeface="+mn-cs"/>
            </a:endParaRP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smtClean="0">
                <a:ea typeface="MS PGothic" pitchFamily="34" charset="-128"/>
                <a:cs typeface="+mn-cs"/>
              </a:rPr>
              <a:t>AA.PP. y </a:t>
            </a:r>
            <a:r>
              <a:rPr lang="pt-BR" sz="1100" b="0" dirty="0" err="1" smtClean="0">
                <a:ea typeface="MS PGothic" pitchFamily="34" charset="-128"/>
                <a:cs typeface="+mn-cs"/>
              </a:rPr>
              <a:t>Sanidad</a:t>
            </a:r>
            <a:endParaRPr lang="pt-BR" sz="1100" b="0" dirty="0" smtClean="0">
              <a:ea typeface="MS PGothic" pitchFamily="34" charset="-128"/>
              <a:cs typeface="+mn-cs"/>
            </a:endParaRP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smtClean="0">
                <a:ea typeface="MS PGothic" pitchFamily="34" charset="-128"/>
                <a:cs typeface="+mn-cs"/>
              </a:rPr>
              <a:t>Seguridad y Defensa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endParaRPr lang="pt-BR" sz="1100" b="0" dirty="0">
              <a:ea typeface="MS PGothic" pitchFamily="34" charset="-128"/>
              <a:cs typeface="+mn-cs"/>
            </a:endParaRPr>
          </a:p>
        </p:txBody>
      </p:sp>
      <p:sp>
        <p:nvSpPr>
          <p:cNvPr id="34" name="20 Rectángulo"/>
          <p:cNvSpPr>
            <a:spLocks noChangeArrowheads="1"/>
          </p:cNvSpPr>
          <p:nvPr/>
        </p:nvSpPr>
        <p:spPr bwMode="auto">
          <a:xfrm>
            <a:off x="506286" y="4825727"/>
            <a:ext cx="3117850" cy="13619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Sectores: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Energía e Industria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Telecom y Media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Transporte y Tráfico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s-ES" sz="1100" b="0" dirty="0" smtClean="0">
              <a:ea typeface="MS PGothic" pitchFamily="34" charset="-128"/>
              <a:cs typeface="+mn-cs"/>
            </a:endParaRPr>
          </a:p>
        </p:txBody>
      </p:sp>
      <p:cxnSp>
        <p:nvCxnSpPr>
          <p:cNvPr id="36" name="Straight Connector 119"/>
          <p:cNvCxnSpPr/>
          <p:nvPr/>
        </p:nvCxnSpPr>
        <p:spPr bwMode="auto">
          <a:xfrm rot="5400000">
            <a:off x="3295221" y="5690981"/>
            <a:ext cx="822191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Users\mkural\AppData\Local\Microsoft\Windows\Temporary Internet Files\Content.Outlook\PTUOQYNQ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1250293" cy="1224136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 bwMode="auto">
          <a:xfrm rot="16200000" flipH="1">
            <a:off x="1735114" y="2271539"/>
            <a:ext cx="914399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981200" y="1855786"/>
            <a:ext cx="609600" cy="114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499866"/>
            <a:ext cx="2620800" cy="4259723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371600"/>
            <a:ext cx="31242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chemeClr val="accent1"/>
                </a:solidFill>
              </a:rPr>
              <a:t>BPO</a:t>
            </a:r>
          </a:p>
          <a:p>
            <a:pPr eaLnBrk="0" hangingPunct="0">
              <a:lnSpc>
                <a:spcPct val="80000"/>
              </a:lnSpc>
            </a:pPr>
            <a:r>
              <a:rPr lang="es-ES_tradnl" sz="3000" dirty="0" err="1" smtClean="0">
                <a:solidFill>
                  <a:schemeClr val="accent1"/>
                </a:solidFill>
              </a:rPr>
              <a:t>Outsourcing</a:t>
            </a:r>
            <a:r>
              <a:rPr lang="es-ES_tradnl" sz="3000" dirty="0" smtClean="0">
                <a:solidFill>
                  <a:schemeClr val="accent1"/>
                </a:solidFill>
              </a:rPr>
              <a:t> TI</a:t>
            </a: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chemeClr val="accent1"/>
                </a:solidFill>
              </a:rPr>
              <a:t>In-Cloud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_tradnl" sz="1100" b="0" dirty="0" smtClean="0"/>
              <a:t>Cubrimos todas las necesidades de externalización de nuestros clientes</a:t>
            </a:r>
          </a:p>
          <a:p>
            <a:pPr eaLnBrk="0" hangingPunct="0">
              <a:lnSpc>
                <a:spcPct val="80000"/>
              </a:lnSpc>
            </a:pPr>
            <a:endParaRPr dirty="0"/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Europa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Latam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/>
              <a:t>Asia </a:t>
            </a:r>
            <a:r>
              <a:rPr lang="en-US" sz="1100" b="0" dirty="0" err="1"/>
              <a:t>y</a:t>
            </a:r>
            <a:r>
              <a:rPr lang="en-US" sz="1100" b="0" dirty="0"/>
              <a:t> </a:t>
            </a:r>
            <a:r>
              <a:rPr lang="en-US" sz="1100" b="0" dirty="0" err="1"/>
              <a:t>Pacífico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Oriente</a:t>
            </a:r>
            <a:r>
              <a:rPr lang="en-US" sz="1100" b="0" dirty="0"/>
              <a:t> </a:t>
            </a:r>
            <a:r>
              <a:rPr lang="en-US" sz="1100" b="0" dirty="0" err="1"/>
              <a:t>Medio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África</a:t>
            </a:r>
            <a:endParaRPr lang="en-US" sz="1100" b="0" dirty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buFont typeface="Lucida Grande" charset="0"/>
              <a:buChar char="&gt;"/>
            </a:pPr>
            <a:endParaRPr lang="en-US" sz="12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611561"/>
            <a:ext cx="2353816" cy="37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b="0" dirty="0" smtClean="0">
                <a:solidFill>
                  <a:schemeClr val="bg1"/>
                </a:solidFill>
              </a:rPr>
              <a:t>OFERTA</a:t>
            </a:r>
          </a:p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r>
              <a:rPr lang="en-US" sz="1100" dirty="0" smtClean="0"/>
              <a:t>Outsourcing TI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Gestión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aplicaciones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Gestión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infraestructuras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endParaRPr lang="en-US" sz="1100" dirty="0" smtClean="0"/>
          </a:p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r>
              <a:rPr lang="en-US" sz="1100" dirty="0" smtClean="0"/>
              <a:t>BPO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Back office </a:t>
            </a:r>
            <a:r>
              <a:rPr lang="en-US" sz="1100" b="0" dirty="0" err="1" smtClean="0"/>
              <a:t>funciones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soporte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Front office (contact center, </a:t>
            </a:r>
            <a:r>
              <a:rPr lang="en-US" sz="1100" b="0" dirty="0" err="1" smtClean="0"/>
              <a:t>atención</a:t>
            </a:r>
            <a:r>
              <a:rPr lang="en-US" sz="1100" b="0" dirty="0" smtClean="0"/>
              <a:t> al </a:t>
            </a:r>
            <a:r>
              <a:rPr lang="en-US" sz="1100" b="0" dirty="0" err="1" smtClean="0"/>
              <a:t>cliente</a:t>
            </a:r>
            <a:r>
              <a:rPr lang="en-US" sz="1100" b="0" dirty="0" smtClean="0"/>
              <a:t>, </a:t>
            </a:r>
            <a:r>
              <a:rPr lang="en-US" sz="1100" b="0" dirty="0" err="1" smtClean="0"/>
              <a:t>reclamaciones</a:t>
            </a:r>
            <a:r>
              <a:rPr lang="en-US" sz="1100" b="0" dirty="0" smtClean="0"/>
              <a:t>..)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Gestión documental</a:t>
            </a:r>
          </a:p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rgbClr val="A4C200"/>
              </a:buClr>
              <a:buSzPct val="85000"/>
            </a:pPr>
            <a:r>
              <a:rPr lang="en-US" sz="1100" dirty="0" smtClean="0"/>
              <a:t>Cloud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Consultoría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Implantación 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Operación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Soluciones SaaS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endParaRPr lang="en-US" sz="1100" b="0" dirty="0"/>
          </a:p>
        </p:txBody>
      </p: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rgbClr val="00B0CA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sp>
        <p:nvSpPr>
          <p:cNvPr id="19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Outsourcing</a:t>
            </a:r>
            <a:r>
              <a:rPr kumimoji="0" lang="es-ES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y </a:t>
            </a:r>
            <a:r>
              <a:rPr kumimoji="0" lang="es-ES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bpo</a:t>
            </a:r>
            <a:endParaRPr kumimoji="0" lang="es-ES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cxnSp>
        <p:nvCxnSpPr>
          <p:cNvPr id="24" name="Straight Connector 30"/>
          <p:cNvCxnSpPr>
            <a:endCxn id="28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1574498"/>
            <a:ext cx="982800" cy="991496"/>
          </a:xfrm>
          <a:prstGeom prst="rect">
            <a:avLst/>
          </a:prstGeom>
        </p:spPr>
      </p:pic>
      <p:cxnSp>
        <p:nvCxnSpPr>
          <p:cNvPr id="36" name="Straight Connector 28"/>
          <p:cNvCxnSpPr/>
          <p:nvPr/>
        </p:nvCxnSpPr>
        <p:spPr bwMode="auto">
          <a:xfrm rot="16200000" flipH="1">
            <a:off x="1866901" y="2400299"/>
            <a:ext cx="914399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7" name="Straight Connector 119"/>
          <p:cNvCxnSpPr/>
          <p:nvPr/>
        </p:nvCxnSpPr>
        <p:spPr bwMode="auto">
          <a:xfrm rot="5400000">
            <a:off x="3295221" y="5690981"/>
            <a:ext cx="822191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20 Rectángulo"/>
          <p:cNvSpPr>
            <a:spLocks noChangeArrowheads="1"/>
          </p:cNvSpPr>
          <p:nvPr/>
        </p:nvSpPr>
        <p:spPr bwMode="auto">
          <a:xfrm>
            <a:off x="506286" y="4825727"/>
            <a:ext cx="3117850" cy="13619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Sectores: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Energía e Industria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Telecom y Media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>
                <a:ea typeface="MS PGothic" pitchFamily="34" charset="-128"/>
                <a:cs typeface="+mn-cs"/>
              </a:rPr>
              <a:t>Transporte y Tráfico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s-ES" sz="1100" b="0" dirty="0" smtClean="0">
              <a:ea typeface="MS PGothic" pitchFamily="34" charset="-128"/>
              <a:cs typeface="+mn-cs"/>
            </a:endParaRPr>
          </a:p>
        </p:txBody>
      </p:sp>
      <p:sp>
        <p:nvSpPr>
          <p:cNvPr id="30" name="Rectangle 24"/>
          <p:cNvSpPr/>
          <p:nvPr/>
        </p:nvSpPr>
        <p:spPr bwMode="auto">
          <a:xfrm>
            <a:off x="3810000" y="520368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err="1" smtClean="0">
                <a:ea typeface="MS PGothic" pitchFamily="34" charset="-128"/>
                <a:cs typeface="+mn-cs"/>
              </a:rPr>
              <a:t>Servicios</a:t>
            </a:r>
            <a:r>
              <a:rPr lang="pt-BR" sz="1100" b="0" dirty="0" smtClean="0">
                <a:ea typeface="MS PGothic" pitchFamily="34" charset="-128"/>
                <a:cs typeface="+mn-cs"/>
              </a:rPr>
              <a:t> </a:t>
            </a:r>
            <a:r>
              <a:rPr lang="pt-BR" sz="1100" b="0" dirty="0" err="1" smtClean="0">
                <a:ea typeface="MS PGothic" pitchFamily="34" charset="-128"/>
                <a:cs typeface="+mn-cs"/>
              </a:rPr>
              <a:t>Financieros</a:t>
            </a:r>
            <a:endParaRPr lang="pt-BR" sz="1100" b="0" dirty="0" smtClean="0">
              <a:ea typeface="MS PGothic" pitchFamily="34" charset="-128"/>
              <a:cs typeface="+mn-cs"/>
            </a:endParaRP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smtClean="0">
                <a:ea typeface="MS PGothic" pitchFamily="34" charset="-128"/>
                <a:cs typeface="+mn-cs"/>
              </a:rPr>
              <a:t>AA.PP. y </a:t>
            </a:r>
            <a:r>
              <a:rPr lang="pt-BR" sz="1100" b="0" dirty="0" err="1" smtClean="0">
                <a:ea typeface="MS PGothic" pitchFamily="34" charset="-128"/>
                <a:cs typeface="+mn-cs"/>
              </a:rPr>
              <a:t>Sanidad</a:t>
            </a:r>
            <a:endParaRPr lang="pt-BR" sz="1100" b="0" dirty="0" smtClean="0">
              <a:ea typeface="MS PGothic" pitchFamily="34" charset="-128"/>
              <a:cs typeface="+mn-cs"/>
            </a:endParaRP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100" b="0" dirty="0" smtClean="0">
                <a:ea typeface="MS PGothic" pitchFamily="34" charset="-128"/>
                <a:cs typeface="+mn-cs"/>
              </a:rPr>
              <a:t>Seguridad y Defensa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defRPr/>
            </a:pPr>
            <a:endParaRPr lang="pt-BR" sz="1100" b="0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2"/>
            <a:ext cx="2620800" cy="3329606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733800" y="507801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pt-BR" sz="1100" b="0" dirty="0" smtClean="0">
                <a:solidFill>
                  <a:srgbClr val="000000"/>
                </a:solidFill>
                <a:ea typeface="MS PGothic" pitchFamily="34" charset="-128"/>
              </a:rPr>
              <a:t>Metros de Madrid, </a:t>
            </a:r>
            <a:r>
              <a:rPr lang="pt-BR" sz="1100" b="0" dirty="0" err="1" smtClean="0">
                <a:solidFill>
                  <a:srgbClr val="000000"/>
                </a:solidFill>
                <a:ea typeface="MS PGothic" pitchFamily="34" charset="-128"/>
              </a:rPr>
              <a:t>Shanghai</a:t>
            </a:r>
            <a:r>
              <a:rPr lang="pt-BR" sz="1100" b="0" dirty="0" smtClean="0">
                <a:solidFill>
                  <a:srgbClr val="000000"/>
                </a:solidFill>
                <a:ea typeface="MS PGothic" pitchFamily="34" charset="-128"/>
              </a:rPr>
              <a:t>, Lisboa, Atenas, Saint Louis, </a:t>
            </a:r>
            <a:r>
              <a:rPr lang="pt-BR" sz="1100" b="0" dirty="0" err="1" smtClean="0">
                <a:solidFill>
                  <a:srgbClr val="000000"/>
                </a:solidFill>
                <a:ea typeface="MS PGothic" pitchFamily="34" charset="-128"/>
              </a:rPr>
              <a:t>Valparaiso</a:t>
            </a:r>
            <a:r>
              <a:rPr lang="pt-BR" sz="1100" b="0" dirty="0" smtClean="0">
                <a:solidFill>
                  <a:srgbClr val="000000"/>
                </a:solidFill>
                <a:ea typeface="MS PGothic" pitchFamily="34" charset="-128"/>
              </a:rPr>
              <a:t>, Mumbai, </a:t>
            </a:r>
            <a:r>
              <a:rPr lang="pt-BR" sz="1100" b="0" dirty="0" err="1" smtClean="0">
                <a:solidFill>
                  <a:srgbClr val="000000"/>
                </a:solidFill>
                <a:ea typeface="MS PGothic" pitchFamily="34" charset="-128"/>
              </a:rPr>
              <a:t>Delhi</a:t>
            </a:r>
            <a:r>
              <a:rPr lang="pt-BR" sz="1100" b="0" dirty="0" smtClean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pt-BR" sz="1100" b="0" dirty="0" err="1" smtClean="0">
                <a:solidFill>
                  <a:srgbClr val="000000"/>
                </a:solidFill>
                <a:ea typeface="MS PGothic" pitchFamily="34" charset="-128"/>
              </a:rPr>
              <a:t>Kuala</a:t>
            </a:r>
            <a:r>
              <a:rPr lang="pt-BR" sz="1100" b="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pt-BR" sz="1100" b="0" dirty="0" err="1" smtClean="0">
                <a:solidFill>
                  <a:srgbClr val="000000"/>
                </a:solidFill>
                <a:ea typeface="MS PGothic" pitchFamily="34" charset="-128"/>
              </a:rPr>
              <a:t>Lumpur</a:t>
            </a:r>
            <a:r>
              <a:rPr lang="pt-BR" sz="1100" b="0" dirty="0" smtClean="0">
                <a:solidFill>
                  <a:srgbClr val="000000"/>
                </a:solidFill>
                <a:ea typeface="MS PGothic" pitchFamily="34" charset="-128"/>
              </a:rPr>
              <a:t>, Cairo, México</a:t>
            </a:r>
            <a:endParaRPr lang="pt-BR" sz="1100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399" y="1371600"/>
            <a:ext cx="3124201" cy="13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err="1" smtClean="0">
                <a:solidFill>
                  <a:srgbClr val="C3CD05"/>
                </a:solidFill>
              </a:rPr>
              <a:t>DaVinci</a:t>
            </a:r>
            <a:endParaRPr lang="es-ES_tradnl" sz="3000" dirty="0" smtClean="0">
              <a:solidFill>
                <a:srgbClr val="C3CD05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_tradnl" sz="1100" b="0" dirty="0" smtClean="0">
                <a:solidFill>
                  <a:srgbClr val="000000"/>
                </a:solidFill>
              </a:rPr>
              <a:t>Uno de los más avanzados sistemas de control de tráfico ferroviario del mundo</a:t>
            </a:r>
          </a:p>
          <a:p>
            <a:pPr eaLnBrk="0" hangingPunct="0">
              <a:lnSpc>
                <a:spcPct val="80000"/>
              </a:lnSpc>
            </a:pPr>
            <a:endParaRPr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11785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300"/>
              </a:spcAft>
              <a:buClr>
                <a:srgbClr val="00B0CA"/>
              </a:buClr>
              <a:buSzPct val="85000"/>
              <a:defRPr/>
            </a:pPr>
            <a:r>
              <a:rPr lang="es-ES" sz="1100" b="0" dirty="0" smtClean="0">
                <a:solidFill>
                  <a:srgbClr val="000000"/>
                </a:solidFill>
                <a:ea typeface="MS PGothic" pitchFamily="34" charset="-128"/>
              </a:rPr>
              <a:t>Ferroviario</a:t>
            </a:r>
            <a:r>
              <a:rPr lang="es-ES" sz="1100" dirty="0" smtClean="0">
                <a:solidFill>
                  <a:srgbClr val="000000"/>
                </a:solidFill>
                <a:ea typeface="MS PGothic" pitchFamily="34" charset="-128"/>
              </a:rPr>
              <a:t>: </a:t>
            </a:r>
            <a:r>
              <a:rPr lang="es-ES" sz="1100" b="0" dirty="0" smtClean="0">
                <a:solidFill>
                  <a:srgbClr val="000000"/>
                </a:solidFill>
                <a:ea typeface="MS PGothic" pitchFamily="34" charset="-128"/>
              </a:rPr>
              <a:t>Saudi Railways, ADIF, Renfe</a:t>
            </a:r>
          </a:p>
          <a:p>
            <a:pPr eaLnBrk="0" hangingPunct="0">
              <a:spcAft>
                <a:spcPts val="300"/>
              </a:spcAft>
              <a:buClr>
                <a:srgbClr val="00B0CA"/>
              </a:buClr>
              <a:buSzPct val="85000"/>
              <a:defRPr/>
            </a:pPr>
            <a:r>
              <a:rPr lang="es-ES" sz="1100" b="0" dirty="0" smtClean="0">
                <a:solidFill>
                  <a:srgbClr val="000000"/>
                </a:solidFill>
                <a:ea typeface="MS PGothic" pitchFamily="34" charset="-128"/>
              </a:rPr>
              <a:t>Concesionarias de autopistas y autoridades gubernamentales de carreteras de España, Portugal, Irlanda, Montenegro, Estados Unidos, Canadá, México, Chile, Brasil, Argentina,  Colombia, Marruecos, China</a:t>
            </a:r>
            <a:endParaRPr lang="es-ES" sz="1100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/>
          </a:p>
        </p:txBody>
      </p:sp>
      <p:sp>
        <p:nvSpPr>
          <p:cNvPr id="14354" name="15 Rectángulo"/>
          <p:cNvSpPr>
            <a:spLocks noChangeArrowheads="1"/>
          </p:cNvSpPr>
          <p:nvPr/>
        </p:nvSpPr>
        <p:spPr bwMode="auto">
          <a:xfrm>
            <a:off x="6516216" y="5078016"/>
            <a:ext cx="22145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0" dirty="0" err="1" smtClean="0">
                <a:solidFill>
                  <a:srgbClr val="000000"/>
                </a:solidFill>
              </a:rPr>
              <a:t>Puertos</a:t>
            </a:r>
            <a:r>
              <a:rPr lang="pt-BR" sz="1100" dirty="0" smtClean="0">
                <a:solidFill>
                  <a:srgbClr val="000000"/>
                </a:solidFill>
              </a:rPr>
              <a:t> </a:t>
            </a:r>
            <a:r>
              <a:rPr lang="pt-BR" sz="1100" b="0" dirty="0" smtClean="0">
                <a:solidFill>
                  <a:srgbClr val="000000"/>
                </a:solidFill>
              </a:rPr>
              <a:t>de </a:t>
            </a:r>
            <a:r>
              <a:rPr lang="pt-BR" sz="1100" b="0" dirty="0" err="1" smtClean="0">
                <a:solidFill>
                  <a:srgbClr val="000000"/>
                </a:solidFill>
              </a:rPr>
              <a:t>Southampton</a:t>
            </a:r>
            <a:r>
              <a:rPr lang="pt-BR" sz="1100" b="0" dirty="0" smtClean="0">
                <a:solidFill>
                  <a:srgbClr val="000000"/>
                </a:solidFill>
              </a:rPr>
              <a:t> (Reino Unido), Canal</a:t>
            </a:r>
            <a:r>
              <a:rPr lang="pt-BR" sz="1100" dirty="0" smtClean="0">
                <a:solidFill>
                  <a:srgbClr val="000000"/>
                </a:solidFill>
              </a:rPr>
              <a:t> </a:t>
            </a:r>
            <a:r>
              <a:rPr lang="pt-BR" sz="1100" b="0" dirty="0" smtClean="0">
                <a:solidFill>
                  <a:srgbClr val="000000"/>
                </a:solidFill>
              </a:rPr>
              <a:t>de Panamá </a:t>
            </a:r>
            <a:endParaRPr lang="es-ES" sz="1100" b="0" dirty="0">
              <a:solidFill>
                <a:srgbClr val="000000"/>
              </a:solidFill>
            </a:endParaRPr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611561"/>
            <a:ext cx="2209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b="0" dirty="0" smtClean="0">
                <a:solidFill>
                  <a:schemeClr val="bg1"/>
                </a:solidFill>
              </a:rPr>
              <a:t>OFERTA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Gestión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aeropuertos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Gestión</a:t>
            </a:r>
            <a:r>
              <a:rPr lang="en-US" sz="1100" b="0" dirty="0" smtClean="0">
                <a:solidFill>
                  <a:srgbClr val="000000"/>
                </a:solidFill>
              </a:rPr>
              <a:t> del </a:t>
            </a:r>
            <a:r>
              <a:rPr lang="en-US" sz="1100" b="0" dirty="0" err="1" smtClean="0">
                <a:solidFill>
                  <a:srgbClr val="000000"/>
                </a:solidFill>
              </a:rPr>
              <a:t>tráfico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ferroviario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Gestión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seguridad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Sistemas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tráfico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urbano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Sistemas</a:t>
            </a:r>
            <a:r>
              <a:rPr lang="en-US" sz="1100" b="0" dirty="0" smtClean="0">
                <a:solidFill>
                  <a:srgbClr val="000000"/>
                </a:solidFill>
              </a:rPr>
              <a:t> de control de </a:t>
            </a:r>
            <a:r>
              <a:rPr lang="en-US" sz="1100" b="0" dirty="0" err="1" smtClean="0">
                <a:solidFill>
                  <a:srgbClr val="000000"/>
                </a:solidFill>
              </a:rPr>
              <a:t>tráfico</a:t>
            </a:r>
            <a:r>
              <a:rPr lang="en-US" sz="1100" b="0" dirty="0" smtClean="0">
                <a:solidFill>
                  <a:srgbClr val="000000"/>
                </a:solidFill>
              </a:rPr>
              <a:t> en </a:t>
            </a:r>
            <a:r>
              <a:rPr lang="en-US" sz="1100" b="0" dirty="0" err="1" smtClean="0">
                <a:solidFill>
                  <a:srgbClr val="000000"/>
                </a:solidFill>
              </a:rPr>
              <a:t>autopistas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túneles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y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peajes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Puertos</a:t>
            </a:r>
            <a:r>
              <a:rPr lang="en-US" sz="1100" b="0" dirty="0" smtClean="0">
                <a:solidFill>
                  <a:srgbClr val="000000"/>
                </a:solidFill>
              </a:rPr>
              <a:t> y </a:t>
            </a:r>
            <a:r>
              <a:rPr lang="en-US" sz="1100" b="0" dirty="0" err="1" smtClean="0">
                <a:solidFill>
                  <a:srgbClr val="000000"/>
                </a:solidFill>
              </a:rPr>
              <a:t>aguas</a:t>
            </a:r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3563888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>
            <a:off x="6372200" y="5100463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41 Grupo"/>
          <p:cNvGrpSpPr/>
          <p:nvPr/>
        </p:nvGrpSpPr>
        <p:grpSpPr>
          <a:xfrm>
            <a:off x="6084168" y="4005064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35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sp>
        <p:nvSpPr>
          <p:cNvPr id="28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sp>
        <p:nvSpPr>
          <p:cNvPr id="42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Transporte y tráfico</a:t>
            </a:r>
            <a:endParaRPr kumimoji="0" lang="es-ES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grpSp>
        <p:nvGrpSpPr>
          <p:cNvPr id="44" name="41 Grupo"/>
          <p:cNvGrpSpPr/>
          <p:nvPr/>
        </p:nvGrpSpPr>
        <p:grpSpPr>
          <a:xfrm>
            <a:off x="6084168" y="4417367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7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Outsourcing</a:t>
              </a:r>
              <a:r>
                <a:rPr lang="es-ES" sz="1400" dirty="0" smtClean="0">
                  <a:solidFill>
                    <a:schemeClr val="bg1"/>
                  </a:solidFill>
                </a:rPr>
                <a:t> y BPO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93" y="1566317"/>
            <a:ext cx="9048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2"/>
            <a:ext cx="2620800" cy="3329606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821782" y="507801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PANSA (Polonia)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LVNL (Holanda)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ATMB (China)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IAA (India)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399" y="1371600"/>
            <a:ext cx="31242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rgbClr val="C3CD05"/>
                </a:solidFill>
              </a:rPr>
              <a:t>3.000 instalaciones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_tradnl" sz="1100" b="0" dirty="0" smtClean="0"/>
              <a:t>en más de 140 países</a:t>
            </a:r>
          </a:p>
          <a:p>
            <a:pPr eaLnBrk="0" hangingPunct="0">
              <a:lnSpc>
                <a:spcPct val="80000"/>
              </a:lnSpc>
            </a:pPr>
            <a:endParaRPr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11785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AENA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err="1" smtClean="0">
                <a:ea typeface="MS PGothic" pitchFamily="34" charset="-128"/>
              </a:rPr>
              <a:t>Eurocontrol</a:t>
            </a:r>
            <a:endParaRPr lang="es-ES_tradnl" sz="1100" b="0" dirty="0" smtClean="0">
              <a:ea typeface="MS PGothic" pitchFamily="34" charset="-128"/>
            </a:endParaRP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NATS (Reino Unido)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DFS (Alemania)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/>
          </a:p>
        </p:txBody>
      </p:sp>
      <p:sp>
        <p:nvSpPr>
          <p:cNvPr id="14354" name="15 Rectángulo"/>
          <p:cNvSpPr>
            <a:spLocks noChangeArrowheads="1"/>
          </p:cNvSpPr>
          <p:nvPr/>
        </p:nvSpPr>
        <p:spPr bwMode="auto">
          <a:xfrm>
            <a:off x="6516216" y="5078016"/>
            <a:ext cx="2214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err="1" smtClean="0">
                <a:ea typeface="MS PGothic" pitchFamily="34" charset="-128"/>
              </a:rPr>
              <a:t>AsA</a:t>
            </a:r>
            <a:r>
              <a:rPr lang="es-ES_tradnl" sz="1100" b="0" dirty="0" smtClean="0">
                <a:ea typeface="MS PGothic" pitchFamily="34" charset="-128"/>
              </a:rPr>
              <a:t> (Australia)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Oslo </a:t>
            </a:r>
            <a:r>
              <a:rPr lang="es-ES_tradnl" sz="1100" b="0" dirty="0" err="1" smtClean="0">
                <a:ea typeface="MS PGothic" pitchFamily="34" charset="-128"/>
              </a:rPr>
              <a:t>Airport</a:t>
            </a:r>
            <a:endParaRPr lang="es-ES_tradnl" sz="1100" b="0" dirty="0" smtClean="0">
              <a:ea typeface="MS PGothic" pitchFamily="34" charset="-128"/>
            </a:endParaRP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Iberia</a:t>
            </a:r>
          </a:p>
          <a:p>
            <a:pPr>
              <a:buClr>
                <a:srgbClr val="7689AE"/>
              </a:buClr>
              <a:buFont typeface="Wingdings" pitchFamily="2" charset="2"/>
              <a:buNone/>
              <a:defRPr/>
            </a:pPr>
            <a:r>
              <a:rPr lang="es-ES_tradnl" sz="1100" b="0" dirty="0" smtClean="0">
                <a:ea typeface="MS PGothic" pitchFamily="34" charset="-128"/>
              </a:rPr>
              <a:t>Aerolíneas Argentinas</a:t>
            </a:r>
            <a:endParaRPr lang="es-ES_tradnl" sz="1100" b="0" dirty="0">
              <a:ea typeface="MS PGothic" pitchFamily="34" charset="-128"/>
            </a:endParaRPr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904345"/>
            <a:ext cx="22098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100" b="0" dirty="0" err="1" smtClean="0"/>
              <a:t>Automatización</a:t>
            </a:r>
            <a:r>
              <a:rPr lang="en-US" sz="1100" b="0" dirty="0" smtClean="0"/>
              <a:t> y </a:t>
            </a:r>
            <a:r>
              <a:rPr lang="en-US" sz="1100" b="0" dirty="0" err="1" smtClean="0"/>
              <a:t>simulación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100" b="0" dirty="0" smtClean="0"/>
              <a:t>Radio </a:t>
            </a:r>
            <a:r>
              <a:rPr lang="en-US" sz="1100" b="0" dirty="0" err="1" smtClean="0"/>
              <a:t>ayudas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100" b="0" dirty="0" err="1" smtClean="0"/>
              <a:t>Vigilancia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100" b="0" dirty="0" err="1" smtClean="0"/>
              <a:t>Comunicación</a:t>
            </a:r>
            <a:endParaRPr lang="en-US" sz="1100" b="0" dirty="0" smtClean="0"/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100" b="0" dirty="0" err="1" smtClean="0"/>
              <a:t>Información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aeronáutica</a:t>
            </a:r>
            <a:endParaRPr lang="en-US" sz="1100" b="0" dirty="0"/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3563888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rgbClr val="C3CD05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>
            <a:off x="6372200" y="5100463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18" descr="D:\MARKETING\logos\aere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4125" y="1746250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sp>
        <p:nvSpPr>
          <p:cNvPr id="42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Tráfico aéreo (atm)</a:t>
            </a:r>
            <a:endParaRPr kumimoji="0" lang="es-ES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089412"/>
            <a:ext cx="2628000" cy="3851756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773067" y="507801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Banco</a:t>
            </a:r>
            <a:r>
              <a:rPr lang="en-US" sz="1100" b="0" dirty="0" smtClean="0"/>
              <a:t> do </a:t>
            </a:r>
            <a:r>
              <a:rPr lang="en-US" sz="1100" b="0" dirty="0" err="1" smtClean="0"/>
              <a:t>Brasil</a:t>
            </a:r>
            <a:endParaRPr lang="en-US" sz="1100" b="0" dirty="0" smtClean="0"/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Caixa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Económica</a:t>
            </a:r>
            <a:r>
              <a:rPr lang="en-US" sz="1100" b="0" dirty="0" smtClean="0"/>
              <a:t> Federal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smtClean="0"/>
              <a:t>Zurich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Fiduprevisora</a:t>
            </a:r>
            <a:r>
              <a:rPr lang="en-US" sz="1100" b="0" dirty="0" smtClean="0"/>
              <a:t> de Colombia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endParaRPr lang="en-US" sz="1100" b="0" dirty="0" smtClean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371600"/>
            <a:ext cx="31242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rgbClr val="C3CD05"/>
                </a:solidFill>
              </a:rPr>
              <a:t>Resolvemos las necesidades</a:t>
            </a:r>
          </a:p>
          <a:p>
            <a:pPr eaLnBrk="0" hangingPunct="0">
              <a:lnSpc>
                <a:spcPct val="80000"/>
              </a:lnSpc>
              <a:spcBef>
                <a:spcPts val="600"/>
              </a:spcBef>
            </a:pPr>
            <a:r>
              <a:rPr lang="es-ES" sz="1100" b="0" dirty="0" smtClean="0"/>
              <a:t>de más de 400 </a:t>
            </a:r>
            <a:r>
              <a:rPr lang="es-ES" sz="1100" b="0" dirty="0" smtClean="0"/>
              <a:t>clientes en </a:t>
            </a:r>
            <a:r>
              <a:rPr lang="es-ES" sz="1100" b="0" dirty="0" smtClean="0"/>
              <a:t>20 países a nivel mundial</a:t>
            </a:r>
            <a:endParaRPr lang="es-ES_tradnl" sz="1100" b="0"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117850" cy="12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Grupo</a:t>
            </a:r>
            <a:r>
              <a:rPr lang="en-US" sz="1100" b="0" dirty="0" smtClean="0"/>
              <a:t> BBVA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Grupo</a:t>
            </a:r>
            <a:r>
              <a:rPr lang="en-US" sz="1100" b="0" dirty="0" smtClean="0"/>
              <a:t> Santander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smtClean="0"/>
              <a:t>MAPFRE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Banco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España</a:t>
            </a:r>
            <a:endParaRPr lang="en-US" sz="1100" b="0" dirty="0" smtClean="0"/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Banco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Espirito</a:t>
            </a:r>
            <a:r>
              <a:rPr lang="en-US" sz="1100" b="0" dirty="0" smtClean="0"/>
              <a:t> Santo 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</p:txBody>
      </p:sp>
      <p:sp>
        <p:nvSpPr>
          <p:cNvPr id="14354" name="15 Rectángulo"/>
          <p:cNvSpPr>
            <a:spLocks noChangeArrowheads="1"/>
          </p:cNvSpPr>
          <p:nvPr/>
        </p:nvSpPr>
        <p:spPr bwMode="auto">
          <a:xfrm>
            <a:off x="6343701" y="5078016"/>
            <a:ext cx="2627784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Banco</a:t>
            </a:r>
            <a:r>
              <a:rPr lang="en-US" sz="1100" b="0" dirty="0" smtClean="0"/>
              <a:t> de la </a:t>
            </a:r>
            <a:r>
              <a:rPr lang="en-US" sz="1100" b="0" dirty="0" err="1" smtClean="0"/>
              <a:t>República</a:t>
            </a:r>
            <a:r>
              <a:rPr lang="en-US" sz="1100" b="0" dirty="0" smtClean="0"/>
              <a:t> de Colombia</a:t>
            </a:r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Corpbanca</a:t>
            </a:r>
            <a:endParaRPr lang="en-US" sz="1100" b="0" dirty="0" smtClean="0"/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Banamex</a:t>
            </a:r>
            <a:endParaRPr lang="en-US" sz="1100" b="0" dirty="0" smtClean="0"/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err="1" smtClean="0"/>
              <a:t>Banorte</a:t>
            </a:r>
            <a:endParaRPr lang="en-US" sz="1100" b="0" dirty="0" smtClean="0"/>
          </a:p>
          <a:p>
            <a:pPr marL="88900" indent="-88900" eaLnBrk="0" hangingPunct="0">
              <a:spcAft>
                <a:spcPts val="100"/>
              </a:spcAft>
              <a:buClr>
                <a:srgbClr val="C3CD05"/>
              </a:buClr>
              <a:buSzPct val="85000"/>
            </a:pPr>
            <a:r>
              <a:rPr lang="en-US" sz="1100" b="0" dirty="0" smtClean="0"/>
              <a:t>BNL (</a:t>
            </a:r>
            <a:r>
              <a:rPr lang="en-US" sz="1100" b="0" dirty="0" err="1" smtClean="0"/>
              <a:t>Grupo</a:t>
            </a:r>
            <a:r>
              <a:rPr lang="en-US" sz="1100" b="0" dirty="0" smtClean="0"/>
              <a:t> BNP Paribas)</a:t>
            </a:r>
            <a:endParaRPr lang="en-US" sz="1100" b="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012160" y="1037656"/>
            <a:ext cx="2620800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s-ES" sz="1000" b="0" dirty="0" smtClean="0">
                <a:solidFill>
                  <a:schemeClr val="bg1"/>
                </a:solidFill>
              </a:rPr>
              <a:t>OFERTA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000" b="0" dirty="0" smtClean="0"/>
              <a:t>Eficiencia y Operaciones: soluciones de automatización, consultoría de transformación de operaciones, externalización de procesos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000" b="0" dirty="0" err="1" smtClean="0"/>
              <a:t>Smartbanking</a:t>
            </a:r>
            <a:r>
              <a:rPr lang="es-ES" sz="1000" b="0" dirty="0" smtClean="0"/>
              <a:t>: soluciones de movilidad, segmentación comercial, </a:t>
            </a:r>
            <a:r>
              <a:rPr lang="es-ES" sz="1000" b="0" dirty="0" err="1" smtClean="0"/>
              <a:t>business</a:t>
            </a:r>
            <a:r>
              <a:rPr lang="es-ES" sz="1000" b="0" dirty="0" smtClean="0"/>
              <a:t> </a:t>
            </a:r>
            <a:r>
              <a:rPr lang="es-ES" sz="1000" b="0" dirty="0" err="1" smtClean="0"/>
              <a:t>analytics</a:t>
            </a:r>
            <a:endParaRPr lang="es-ES" sz="10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000" b="0" dirty="0" smtClean="0"/>
              <a:t>Riesgos / Informacional: soluciones basadas en modelos innovadores y explotación masiva de datos (Big Data) para riesgos/informacional (crédito, operacional, liquidez, mercado, recuperaciones…)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000" b="0" dirty="0" err="1" smtClean="0"/>
              <a:t>Core</a:t>
            </a:r>
            <a:r>
              <a:rPr lang="es-ES" sz="1000" b="0" dirty="0" smtClean="0"/>
              <a:t>: suite de soluciones modulares para entidades financieras y aseguradoras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000" b="0" dirty="0" smtClean="0"/>
              <a:t>Tecnología: expertos en arquitectura, </a:t>
            </a:r>
            <a:r>
              <a:rPr lang="es-ES" sz="1000" b="0" dirty="0" err="1" smtClean="0"/>
              <a:t>cloud</a:t>
            </a:r>
            <a:r>
              <a:rPr lang="es-ES" sz="1000" b="0" dirty="0" smtClean="0"/>
              <a:t>, seguridad lógica y física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3657600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884337"/>
            <a:ext cx="2628000" cy="312440"/>
            <a:chOff x="6012160" y="1331913"/>
            <a:chExt cx="2628000" cy="312440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31913"/>
              <a:ext cx="23720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c="http://schemas.openxmlformats.org/markup-compatibility/2006" xmlns:mv="urn:schemas-microsoft-com:mac:vml"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>
            <a:off x="6199685" y="5100463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4C2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14" descr="4_C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327150" y="1828800"/>
            <a:ext cx="501650" cy="469900"/>
          </a:xfrm>
          <a:prstGeom prst="rect">
            <a:avLst/>
          </a:prstGeom>
          <a:solidFill>
            <a:srgbClr val="A4C200"/>
          </a:solidFill>
          <a:ln w="9525">
            <a:noFill/>
            <a:miter lim="800000"/>
            <a:headEnd/>
            <a:tailEnd/>
          </a:ln>
        </p:spPr>
      </p:pic>
      <p:sp>
        <p:nvSpPr>
          <p:cNvPr id="37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sp>
        <p:nvSpPr>
          <p:cNvPr id="48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Servicios financieros</a:t>
            </a:r>
            <a:endParaRPr kumimoji="0" lang="es-ES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grpSp>
        <p:nvGrpSpPr>
          <p:cNvPr id="3" name="41 Grupo"/>
          <p:cNvGrpSpPr/>
          <p:nvPr/>
        </p:nvGrpSpPr>
        <p:grpSpPr>
          <a:xfrm>
            <a:off x="6084168" y="4273351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51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c="http://schemas.openxmlformats.org/markup-compatibility/2006" xmlns:mv="urn:schemas-microsoft-com:mac:vml"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grpSp>
        <p:nvGrpSpPr>
          <p:cNvPr id="4" name="41 Grupo"/>
          <p:cNvGrpSpPr/>
          <p:nvPr/>
        </p:nvGrpSpPr>
        <p:grpSpPr>
          <a:xfrm>
            <a:off x="6084168" y="4623171"/>
            <a:ext cx="2484000" cy="317997"/>
            <a:chOff x="6012160" y="1341438"/>
            <a:chExt cx="2628000" cy="317997"/>
          </a:xfrm>
          <a:solidFill>
            <a:srgbClr val="C3CD05"/>
          </a:solidFill>
        </p:grpSpPr>
        <p:sp>
          <p:nvSpPr>
            <p:cNvPr id="54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40 CuadroTexto"/>
            <p:cNvSpPr txBox="1"/>
            <p:nvPr/>
          </p:nvSpPr>
          <p:spPr bwMode="auto">
            <a:xfrm>
              <a:off x="6073911" y="1351658"/>
              <a:ext cx="23720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c="http://schemas.openxmlformats.org/markup-compatibility/2006" xmlns:mv="urn:schemas-microsoft-com:mac:vml"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Outsourcing y BPO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1"/>
            <a:ext cx="2620800" cy="3330327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821782" y="507801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Empresas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producción</a:t>
            </a:r>
            <a:r>
              <a:rPr lang="en-US" sz="1100" b="0" dirty="0" smtClean="0"/>
              <a:t>, </a:t>
            </a:r>
            <a:r>
              <a:rPr lang="en-US" sz="1100" b="0" dirty="0" err="1" smtClean="0"/>
              <a:t>transformación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comercialización</a:t>
            </a:r>
            <a:r>
              <a:rPr lang="en-US" sz="1100" b="0" dirty="0" smtClean="0"/>
              <a:t> del </a:t>
            </a:r>
            <a:r>
              <a:rPr lang="en-US" sz="1100" b="0" dirty="0" err="1" smtClean="0"/>
              <a:t>petróleo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sus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derivados</a:t>
            </a:r>
            <a:endParaRPr lang="en-US" sz="1100" b="0" dirty="0" smtClean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088157"/>
            <a:ext cx="3124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rgbClr val="C3CD05"/>
                </a:solidFill>
              </a:rPr>
              <a:t>Más de 140 compañías del mundo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" sz="1100" b="0" dirty="0" smtClean="0"/>
              <a:t>usan nuestra tecnología</a:t>
            </a:r>
            <a:endParaRPr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11785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Empresas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generación</a:t>
            </a:r>
            <a:r>
              <a:rPr lang="en-US" sz="1100" b="0" dirty="0" smtClean="0"/>
              <a:t>, </a:t>
            </a:r>
            <a:r>
              <a:rPr lang="en-US" sz="1100" b="0" dirty="0" err="1" smtClean="0"/>
              <a:t>transporte</a:t>
            </a:r>
            <a:r>
              <a:rPr lang="en-US" sz="1100" b="0" dirty="0" smtClean="0"/>
              <a:t>, </a:t>
            </a:r>
            <a:r>
              <a:rPr lang="en-US" sz="1100" b="0" dirty="0" err="1" smtClean="0"/>
              <a:t>distribución</a:t>
            </a:r>
            <a:r>
              <a:rPr lang="en-US" sz="1100" b="0" dirty="0" smtClean="0"/>
              <a:t> y </a:t>
            </a:r>
            <a:r>
              <a:rPr lang="en-US" sz="1100" b="0" dirty="0" err="1" smtClean="0"/>
              <a:t>comercialización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energía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eléctrica</a:t>
            </a:r>
            <a:endParaRPr lang="en-US" sz="1100" b="0" dirty="0"/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dirty="0"/>
          </a:p>
        </p:txBody>
      </p:sp>
      <p:sp>
        <p:nvSpPr>
          <p:cNvPr id="14354" name="15 Rectángulo"/>
          <p:cNvSpPr>
            <a:spLocks noChangeArrowheads="1"/>
          </p:cNvSpPr>
          <p:nvPr/>
        </p:nvSpPr>
        <p:spPr bwMode="auto">
          <a:xfrm>
            <a:off x="6516216" y="5078016"/>
            <a:ext cx="26277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Utilities de </a:t>
            </a:r>
            <a:r>
              <a:rPr lang="en-US" sz="1100" b="0" dirty="0" err="1" smtClean="0"/>
              <a:t>aguas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confederaciones</a:t>
            </a:r>
            <a:endParaRPr lang="en-US" sz="1100" b="0" dirty="0" smtClean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611561"/>
            <a:ext cx="2361456" cy="21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400" b="0" dirty="0" smtClean="0">
              <a:solidFill>
                <a:schemeClr val="bg1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>
                <a:solidFill>
                  <a:srgbClr val="000000"/>
                </a:solidFill>
              </a:rPr>
              <a:t>Agua: </a:t>
            </a:r>
            <a:r>
              <a:rPr lang="en-US" sz="1100" b="0" dirty="0" err="1" smtClean="0">
                <a:solidFill>
                  <a:srgbClr val="000000"/>
                </a:solidFill>
              </a:rPr>
              <a:t>equipos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comunicación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sistemas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corporativos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sistemas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explotación</a:t>
            </a:r>
            <a:r>
              <a:rPr lang="en-US" sz="1100" b="0" dirty="0" smtClean="0">
                <a:solidFill>
                  <a:srgbClr val="000000"/>
                </a:solidFill>
              </a:rPr>
              <a:t> y </a:t>
            </a:r>
            <a:r>
              <a:rPr lang="en-US" sz="1100" b="0" dirty="0" err="1" smtClean="0">
                <a:solidFill>
                  <a:srgbClr val="000000"/>
                </a:solidFill>
              </a:rPr>
              <a:t>operación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sistemas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técnicos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>
                <a:solidFill>
                  <a:srgbClr val="000000"/>
                </a:solidFill>
              </a:rPr>
              <a:t>Oil &amp; Gas: </a:t>
            </a:r>
            <a:r>
              <a:rPr lang="en-US" sz="1100" b="0" dirty="0" err="1" smtClean="0">
                <a:solidFill>
                  <a:srgbClr val="000000"/>
                </a:solidFill>
              </a:rPr>
              <a:t>detección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hidrocarburos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soluciones</a:t>
            </a:r>
            <a:r>
              <a:rPr lang="en-US" sz="1100" b="0" dirty="0" smtClean="0">
                <a:solidFill>
                  <a:srgbClr val="000000"/>
                </a:solidFill>
              </a:rPr>
              <a:t> ETRM, SAP Oil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>
                <a:solidFill>
                  <a:srgbClr val="000000"/>
                </a:solidFill>
              </a:rPr>
              <a:t>Smart Energy</a:t>
            </a:r>
            <a:r>
              <a:rPr lang="en-US" sz="1100" dirty="0" smtClean="0">
                <a:solidFill>
                  <a:srgbClr val="000000"/>
                </a:solidFill>
              </a:rPr>
              <a:t>: </a:t>
            </a:r>
            <a:r>
              <a:rPr lang="en-US" sz="1100" b="0" dirty="0" err="1" smtClean="0">
                <a:solidFill>
                  <a:srgbClr val="000000"/>
                </a:solidFill>
              </a:rPr>
              <a:t>gestión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renovables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sistemas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comerciales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gestión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plantas</a:t>
            </a:r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3706315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rgbClr val="03A2C4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>
            <a:off x="6372200" y="5100463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12" descr="2_C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296193" y="1855786"/>
            <a:ext cx="6080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sp>
        <p:nvSpPr>
          <p:cNvPr id="43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energía</a:t>
            </a:r>
            <a:endParaRPr kumimoji="0" lang="es-ES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grpSp>
        <p:nvGrpSpPr>
          <p:cNvPr id="47" name="41 Grupo"/>
          <p:cNvGrpSpPr/>
          <p:nvPr/>
        </p:nvGrpSpPr>
        <p:grpSpPr>
          <a:xfrm>
            <a:off x="6084168" y="4005064"/>
            <a:ext cx="2484000" cy="307777"/>
            <a:chOff x="6012160" y="1341438"/>
            <a:chExt cx="2628000" cy="307777"/>
          </a:xfrm>
          <a:solidFill>
            <a:srgbClr val="03A2C4"/>
          </a:solidFill>
        </p:grpSpPr>
        <p:sp>
          <p:nvSpPr>
            <p:cNvPr id="48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grpSp>
        <p:nvGrpSpPr>
          <p:cNvPr id="50" name="41 Grupo"/>
          <p:cNvGrpSpPr/>
          <p:nvPr/>
        </p:nvGrpSpPr>
        <p:grpSpPr>
          <a:xfrm>
            <a:off x="6084168" y="4417367"/>
            <a:ext cx="2484000" cy="307777"/>
            <a:chOff x="6012160" y="1341438"/>
            <a:chExt cx="2628000" cy="307777"/>
          </a:xfrm>
          <a:solidFill>
            <a:srgbClr val="03A2C4"/>
          </a:solidFill>
        </p:grpSpPr>
        <p:sp>
          <p:nvSpPr>
            <p:cNvPr id="51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Outsourcing</a:t>
              </a:r>
              <a:r>
                <a:rPr lang="es-ES" sz="1400" dirty="0" smtClean="0">
                  <a:solidFill>
                    <a:schemeClr val="bg1"/>
                  </a:solidFill>
                </a:rPr>
                <a:t> y BPO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1"/>
            <a:ext cx="2620800" cy="3330327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821782" y="507801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Jet Star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Coca Cola Iberian Partners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FCC, </a:t>
            </a:r>
            <a:r>
              <a:rPr lang="en-US" sz="1100" b="0" dirty="0" err="1" smtClean="0"/>
              <a:t>Ferrovial</a:t>
            </a:r>
            <a:r>
              <a:rPr lang="en-US" sz="1100" b="0" dirty="0" smtClean="0"/>
              <a:t>, OHL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Thyssen</a:t>
            </a:r>
            <a:r>
              <a:rPr lang="en-US" sz="1100" b="0" dirty="0" smtClean="0"/>
              <a:t> Krupp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Adveo</a:t>
            </a:r>
            <a:endParaRPr lang="en-US" sz="1100" b="0" dirty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87216" y="1066800"/>
            <a:ext cx="3268960" cy="19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" sz="3000" dirty="0" smtClean="0">
                <a:solidFill>
                  <a:srgbClr val="C3CD05"/>
                </a:solidFill>
              </a:rPr>
              <a:t>Más de 100 millones de pasajeros al año procesados ​​</a:t>
            </a:r>
          </a:p>
          <a:p>
            <a:pPr eaLnBrk="0" hangingPunct="0">
              <a:lnSpc>
                <a:spcPct val="80000"/>
              </a:lnSpc>
            </a:pPr>
            <a:r>
              <a:rPr lang="es-ES" sz="1100" b="0" dirty="0" smtClean="0"/>
              <a:t>con nuestra solución de Revenue Accounting</a:t>
            </a:r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117850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Inditex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Tam/</a:t>
            </a:r>
            <a:r>
              <a:rPr lang="en-US" sz="1100" b="0" dirty="0" err="1" smtClean="0"/>
              <a:t>Gol</a:t>
            </a:r>
            <a:r>
              <a:rPr lang="en-US" sz="1100" b="0" dirty="0" smtClean="0"/>
              <a:t>/</a:t>
            </a:r>
            <a:r>
              <a:rPr lang="en-US" sz="1100" b="0" dirty="0" err="1" smtClean="0"/>
              <a:t>Lan</a:t>
            </a:r>
            <a:r>
              <a:rPr lang="en-US" sz="1100" b="0" dirty="0" smtClean="0"/>
              <a:t> Chile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Iberia 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NH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Enze</a:t>
            </a:r>
            <a:endParaRPr lang="en-US" sz="1100" b="0" dirty="0" smtClean="0"/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611561"/>
            <a:ext cx="236145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300"/>
              </a:spcAft>
              <a:buClr>
                <a:srgbClr val="C3CD05"/>
              </a:buClr>
              <a:buSzPct val="85000"/>
              <a:buFont typeface="Wingdings" charset="2"/>
              <a:buChar char="§"/>
            </a:pPr>
            <a:endParaRPr lang="en-US" sz="1400" b="0" dirty="0" smtClean="0">
              <a:solidFill>
                <a:schemeClr val="bg1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Aerolíneas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Bienes</a:t>
            </a:r>
            <a:r>
              <a:rPr lang="en-US" sz="1100" b="0" dirty="0" smtClean="0">
                <a:solidFill>
                  <a:srgbClr val="000000"/>
                </a:solidFill>
              </a:rPr>
              <a:t> de </a:t>
            </a:r>
            <a:r>
              <a:rPr lang="en-US" sz="1100" b="0" dirty="0" err="1" smtClean="0">
                <a:solidFill>
                  <a:srgbClr val="000000"/>
                </a:solidFill>
              </a:rPr>
              <a:t>consumo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y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moda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>
                <a:solidFill>
                  <a:srgbClr val="000000"/>
                </a:solidFill>
              </a:rPr>
              <a:t>C</a:t>
            </a:r>
            <a:r>
              <a:rPr lang="en-US" sz="1100" b="0" dirty="0" err="1" smtClean="0">
                <a:solidFill>
                  <a:srgbClr val="000000"/>
                </a:solidFill>
              </a:rPr>
              <a:t>onstrucción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e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Ingeniería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Hoteles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y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Turismo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>
                <a:solidFill>
                  <a:srgbClr val="000000"/>
                </a:solidFill>
              </a:rPr>
              <a:t>Manufacturing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>
                <a:solidFill>
                  <a:srgbClr val="000000"/>
                </a:solidFill>
              </a:rPr>
              <a:t>Retail</a:t>
            </a: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Logística</a:t>
            </a:r>
            <a:endParaRPr lang="en-US" sz="1100" b="0" dirty="0" smtClean="0">
              <a:solidFill>
                <a:srgbClr val="000000"/>
              </a:solidFill>
            </a:endParaRPr>
          </a:p>
          <a:p>
            <a:pPr marL="88900" indent="-88900" eaLnBrk="0" hangingPunct="0">
              <a:spcAft>
                <a:spcPts val="3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>
                <a:solidFill>
                  <a:srgbClr val="000000"/>
                </a:solidFill>
              </a:rPr>
              <a:t>Juego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Deporte</a:t>
            </a:r>
            <a:r>
              <a:rPr lang="en-US" sz="1100" b="0" dirty="0" smtClean="0">
                <a:solidFill>
                  <a:srgbClr val="000000"/>
                </a:solidFill>
              </a:rPr>
              <a:t>, </a:t>
            </a:r>
            <a:r>
              <a:rPr lang="en-US" sz="1100" b="0" dirty="0" err="1" smtClean="0">
                <a:solidFill>
                  <a:srgbClr val="000000"/>
                </a:solidFill>
              </a:rPr>
              <a:t>Loterías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y</a:t>
            </a:r>
            <a:r>
              <a:rPr lang="en-US" sz="1100" b="0" dirty="0" smtClean="0">
                <a:solidFill>
                  <a:srgbClr val="000000"/>
                </a:solidFill>
              </a:rPr>
              <a:t> </a:t>
            </a:r>
            <a:r>
              <a:rPr lang="en-US" sz="1100" b="0" dirty="0" err="1" smtClean="0">
                <a:solidFill>
                  <a:srgbClr val="000000"/>
                </a:solidFill>
              </a:rPr>
              <a:t>Apuestas</a:t>
            </a:r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3706315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pic>
        <p:nvPicPr>
          <p:cNvPr id="22" name="Picture 18" descr="D:\MARKETING\logos\industri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721642"/>
            <a:ext cx="6715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41 Grupo"/>
          <p:cNvGrpSpPr/>
          <p:nvPr/>
        </p:nvGrpSpPr>
        <p:grpSpPr>
          <a:xfrm>
            <a:off x="6084168" y="4005064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2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grpSp>
        <p:nvGrpSpPr>
          <p:cNvPr id="44" name="41 Grupo"/>
          <p:cNvGrpSpPr/>
          <p:nvPr/>
        </p:nvGrpSpPr>
        <p:grpSpPr>
          <a:xfrm>
            <a:off x="6084168" y="4417367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7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Outsourcing</a:t>
              </a:r>
              <a:r>
                <a:rPr lang="es-ES" sz="1400" dirty="0" smtClean="0">
                  <a:solidFill>
                    <a:schemeClr val="bg1"/>
                  </a:solidFill>
                </a:rPr>
                <a:t> y BPO</a:t>
              </a:r>
            </a:p>
          </p:txBody>
        </p:sp>
      </p:grpSp>
      <p:sp>
        <p:nvSpPr>
          <p:cNvPr id="49" name="4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industria</a:t>
            </a:r>
            <a:endParaRPr lang="es-ES" sz="2400" dirty="0"/>
          </a:p>
        </p:txBody>
      </p:sp>
      <p:sp>
        <p:nvSpPr>
          <p:cNvPr id="50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1"/>
            <a:ext cx="2620800" cy="3330327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821782" y="5078016"/>
            <a:ext cx="2614613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Agencias</a:t>
            </a:r>
            <a:r>
              <a:rPr lang="en-US" sz="1100" b="0" dirty="0" smtClean="0"/>
              <a:t> de Seguridad Social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Ministerios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Sanidad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b="0" dirty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066800"/>
            <a:ext cx="3124200" cy="169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rgbClr val="C3CD05"/>
                </a:solidFill>
              </a:rPr>
              <a:t>Más de 32 millones de personas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" sz="1100" b="0" dirty="0" smtClean="0"/>
              <a:t>c</a:t>
            </a:r>
            <a:r>
              <a:rPr lang="es-ES_tradnl" sz="1100" b="0" dirty="0" err="1" smtClean="0"/>
              <a:t>omparten</a:t>
            </a:r>
            <a:r>
              <a:rPr lang="es-ES_tradnl" sz="1100" b="0" dirty="0" smtClean="0"/>
              <a:t> nuestro sistema de e-salud</a:t>
            </a:r>
            <a:endParaRPr lang="es-ES_tradnl" sz="1100" b="0"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117850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Hospital de La Florida (Chile)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Hospital </a:t>
            </a:r>
            <a:r>
              <a:rPr lang="en-US" sz="1100" b="0" dirty="0" err="1" smtClean="0"/>
              <a:t>Militar</a:t>
            </a:r>
            <a:r>
              <a:rPr lang="en-US" sz="1100" b="0" dirty="0" smtClean="0"/>
              <a:t> (</a:t>
            </a:r>
            <a:r>
              <a:rPr lang="en-US" sz="1100" b="0" dirty="0" err="1" smtClean="0"/>
              <a:t>Bahrein</a:t>
            </a:r>
            <a:r>
              <a:rPr lang="en-US" sz="1100" b="0" dirty="0" smtClean="0"/>
              <a:t>)</a:t>
            </a:r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Hospital de Makati (Filipinas)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6" y="1905000"/>
            <a:ext cx="23614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600"/>
              </a:spcAft>
              <a:buClr>
                <a:srgbClr val="03A2C4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Telemedicina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rgbClr val="03A2C4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Aplicativos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gestión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centros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rgbClr val="03A2C4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Plataformas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sistemas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sanitarios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rgbClr val="03A2C4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Plataforma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relación</a:t>
            </a:r>
            <a:r>
              <a:rPr lang="en-US" sz="1100" b="0" dirty="0" smtClean="0"/>
              <a:t> sanitaria</a:t>
            </a:r>
            <a:endParaRPr lang="en-US" sz="1100" b="0" dirty="0"/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3706315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pic>
        <p:nvPicPr>
          <p:cNvPr id="21" name="Picture 19" descr="9_C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256506" y="1925637"/>
            <a:ext cx="6873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41 Grupo"/>
          <p:cNvGrpSpPr/>
          <p:nvPr/>
        </p:nvGrpSpPr>
        <p:grpSpPr>
          <a:xfrm>
            <a:off x="6084168" y="4005064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2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grpSp>
        <p:nvGrpSpPr>
          <p:cNvPr id="44" name="41 Grupo"/>
          <p:cNvGrpSpPr/>
          <p:nvPr/>
        </p:nvGrpSpPr>
        <p:grpSpPr>
          <a:xfrm>
            <a:off x="6084168" y="4417367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7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Outsourcing</a:t>
              </a:r>
              <a:r>
                <a:rPr lang="es-ES" sz="1400" dirty="0" smtClean="0">
                  <a:solidFill>
                    <a:schemeClr val="bg1"/>
                  </a:solidFill>
                </a:rPr>
                <a:t> y BPO</a:t>
              </a:r>
            </a:p>
          </p:txBody>
        </p:sp>
      </p:grpSp>
      <p:sp>
        <p:nvSpPr>
          <p:cNvPr id="49" name="4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SANIDAD</a:t>
            </a:r>
            <a:endParaRPr lang="es-ES" sz="2400" dirty="0"/>
          </a:p>
        </p:txBody>
      </p:sp>
      <p:sp>
        <p:nvSpPr>
          <p:cNvPr id="50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 rot="2700000">
            <a:off x="1956968" y="3235602"/>
            <a:ext cx="257455" cy="257455"/>
          </a:xfrm>
          <a:prstGeom prst="rect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2700000">
            <a:off x="6454123" y="3218698"/>
            <a:ext cx="257455" cy="257455"/>
          </a:xfrm>
          <a:prstGeom prst="rect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11960" y="2916140"/>
            <a:ext cx="4463728" cy="477837"/>
          </a:xfrm>
          <a:prstGeom prst="rect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s-ES" sz="1600" dirty="0" smtClean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602" y="2916140"/>
            <a:ext cx="2954286" cy="477837"/>
          </a:xfrm>
          <a:prstGeom prst="rect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AR" dirty="0" smtClean="0">
                <a:solidFill>
                  <a:schemeClr val="accent3"/>
                </a:solidFill>
              </a:rPr>
              <a:t>Innovación</a:t>
            </a:r>
            <a:endParaRPr lang="es-ES" dirty="0" smtClean="0">
              <a:solidFill>
                <a:schemeClr val="accent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400" dirty="0" smtClean="0">
                <a:ea typeface="+mj-ea"/>
              </a:rPr>
              <a:t>Multinacional líder en consultoría y tecnología</a:t>
            </a:r>
            <a:endParaRPr lang="es-ES" sz="2400" dirty="0">
              <a:ea typeface="+mj-ea"/>
            </a:endParaRPr>
          </a:p>
        </p:txBody>
      </p:sp>
      <p:sp>
        <p:nvSpPr>
          <p:cNvPr id="5132" name="Rectangle 11"/>
          <p:cNvSpPr txBox="1">
            <a:spLocks noChangeArrowheads="1"/>
          </p:cNvSpPr>
          <p:nvPr/>
        </p:nvSpPr>
        <p:spPr bwMode="auto">
          <a:xfrm>
            <a:off x="609601" y="1412776"/>
            <a:ext cx="80660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chemeClr val="accent1"/>
              </a:buClr>
              <a:buSzPct val="105000"/>
            </a:pPr>
            <a:r>
              <a:rPr lang="es-ES" sz="2800" b="0" dirty="0" smtClean="0"/>
              <a:t>Indra es una compañía global líder en España y Latinoamérica</a:t>
            </a:r>
          </a:p>
          <a:p>
            <a:pPr algn="ctr" eaLnBrk="0" hangingPunct="0">
              <a:buClr>
                <a:schemeClr val="accent1"/>
              </a:buClr>
              <a:buSzPct val="105000"/>
            </a:pPr>
            <a:endParaRPr lang="es-ES" sz="2600" dirty="0"/>
          </a:p>
        </p:txBody>
      </p:sp>
      <p:sp>
        <p:nvSpPr>
          <p:cNvPr id="16" name="Rectangle 11"/>
          <p:cNvSpPr txBox="1">
            <a:spLocks noChangeArrowheads="1"/>
          </p:cNvSpPr>
          <p:nvPr/>
        </p:nvSpPr>
        <p:spPr bwMode="auto">
          <a:xfrm>
            <a:off x="617091" y="3717032"/>
            <a:ext cx="29467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chemeClr val="accent1"/>
              </a:buClr>
              <a:buSzPct val="105000"/>
            </a:pPr>
            <a:r>
              <a:rPr lang="es-ES" dirty="0" smtClean="0"/>
              <a:t>I+d+i</a:t>
            </a:r>
          </a:p>
          <a:p>
            <a:pPr algn="ctr" eaLnBrk="0" hangingPunct="0">
              <a:buClr>
                <a:schemeClr val="accent1"/>
              </a:buClr>
              <a:buSzPct val="105000"/>
            </a:pPr>
            <a:r>
              <a:rPr lang="es-ES" b="0" dirty="0" smtClean="0"/>
              <a:t>6-8% de las ventas</a:t>
            </a:r>
          </a:p>
          <a:p>
            <a:pPr algn="ctr" eaLnBrk="0" hangingPunct="0">
              <a:buClr>
                <a:schemeClr val="accent1"/>
              </a:buClr>
              <a:buSzPct val="105000"/>
            </a:pPr>
            <a:endParaRPr lang="es-ES" sz="1100" b="0" dirty="0" smtClean="0"/>
          </a:p>
          <a:p>
            <a:pPr algn="ctr" eaLnBrk="0" hangingPunct="0">
              <a:buClr>
                <a:schemeClr val="accent1"/>
              </a:buClr>
              <a:buSzPct val="105000"/>
            </a:pPr>
            <a:r>
              <a:rPr lang="es-ES" sz="1600" b="0" dirty="0" smtClean="0"/>
              <a:t>(+200 acuerdos con universidades y centros de investigación)</a:t>
            </a:r>
            <a:endParaRPr lang="es-ES" sz="1600" b="0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4427984" y="4077184"/>
            <a:ext cx="900000" cy="90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 bwMode="auto">
          <a:xfrm>
            <a:off x="6028181" y="4486246"/>
            <a:ext cx="1224000" cy="1224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7822282" y="4159002"/>
            <a:ext cx="782166" cy="78216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2360" y="4273932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ct val="105000"/>
              </a:spcBef>
              <a:buClr>
                <a:schemeClr val="tx1"/>
              </a:buClr>
              <a:buSzPct val="105000"/>
            </a:pPr>
            <a:r>
              <a:rPr lang="es-ES" sz="1400" dirty="0" smtClean="0"/>
              <a:t>138 </a:t>
            </a:r>
            <a:r>
              <a:rPr lang="es-ES" sz="1400" b="0" dirty="0" smtClean="0"/>
              <a:t>países</a:t>
            </a:r>
            <a:endParaRPr lang="es-ES" sz="1400" b="0" dirty="0"/>
          </a:p>
        </p:txBody>
      </p:sp>
      <p:sp>
        <p:nvSpPr>
          <p:cNvPr id="24" name="Rectangle 23"/>
          <p:cNvSpPr/>
          <p:nvPr/>
        </p:nvSpPr>
        <p:spPr>
          <a:xfrm>
            <a:off x="6012160" y="4797152"/>
            <a:ext cx="128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chemeClr val="tx1"/>
              </a:buClr>
              <a:buSzPct val="105000"/>
            </a:pPr>
            <a:r>
              <a:rPr lang="en-US" sz="1400" dirty="0" smtClean="0">
                <a:solidFill>
                  <a:srgbClr val="000000"/>
                </a:solidFill>
              </a:rPr>
              <a:t>43.000</a:t>
            </a: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</a:rPr>
              <a:t>profesionales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5976" y="4149080"/>
            <a:ext cx="90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algn="ctr" eaLnBrk="0" hangingPunct="0">
              <a:spcBef>
                <a:spcPct val="105000"/>
              </a:spcBef>
              <a:buClr>
                <a:schemeClr val="tx1"/>
              </a:buClr>
              <a:buSzPct val="105000"/>
            </a:pPr>
            <a:r>
              <a:rPr lang="en-US" sz="1400" dirty="0" smtClean="0">
                <a:solidFill>
                  <a:srgbClr val="000000"/>
                </a:solidFill>
              </a:rPr>
              <a:t>3.000 </a:t>
            </a:r>
            <a:r>
              <a:rPr lang="en-US" sz="1400" b="0" dirty="0" smtClean="0">
                <a:solidFill>
                  <a:srgbClr val="000000"/>
                </a:solidFill>
              </a:rPr>
              <a:t>M€ </a:t>
            </a:r>
            <a:r>
              <a:rPr lang="en-US" sz="1400" b="0" dirty="0" err="1" smtClean="0">
                <a:solidFill>
                  <a:srgbClr val="000000"/>
                </a:solidFill>
              </a:rPr>
              <a:t>ventas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 bwMode="auto">
          <a:xfrm>
            <a:off x="6084168" y="2780928"/>
            <a:ext cx="992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b="0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5" name="34 CuadroTexto"/>
          <p:cNvSpPr txBox="1"/>
          <p:nvPr/>
        </p:nvSpPr>
        <p:spPr bwMode="auto">
          <a:xfrm>
            <a:off x="4283968" y="2924944"/>
            <a:ext cx="2044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Tecnología</a:t>
            </a:r>
          </a:p>
        </p:txBody>
      </p:sp>
      <p:sp>
        <p:nvSpPr>
          <p:cNvPr id="36" name="35 CuadroTexto"/>
          <p:cNvSpPr txBox="1"/>
          <p:nvPr/>
        </p:nvSpPr>
        <p:spPr bwMode="auto">
          <a:xfrm>
            <a:off x="6764899" y="2924944"/>
            <a:ext cx="177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Talento</a:t>
            </a:r>
          </a:p>
        </p:txBody>
      </p:sp>
      <p:sp>
        <p:nvSpPr>
          <p:cNvPr id="39" name="38 CuadroTexto"/>
          <p:cNvSpPr txBox="1"/>
          <p:nvPr/>
        </p:nvSpPr>
        <p:spPr bwMode="auto">
          <a:xfrm>
            <a:off x="3419872" y="2776935"/>
            <a:ext cx="992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b="0" dirty="0" smtClean="0"/>
              <a:t>=</a:t>
            </a:r>
          </a:p>
        </p:txBody>
      </p:sp>
      <p:cxnSp>
        <p:nvCxnSpPr>
          <p:cNvPr id="32" name="31 Conector recto"/>
          <p:cNvCxnSpPr>
            <a:stCxn id="24" idx="1"/>
            <a:endCxn id="20" idx="6"/>
          </p:cNvCxnSpPr>
          <p:nvPr/>
        </p:nvCxnSpPr>
        <p:spPr bwMode="auto">
          <a:xfrm flipH="1" flipV="1">
            <a:off x="5327984" y="4527184"/>
            <a:ext cx="684176" cy="5315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Conector recto"/>
          <p:cNvCxnSpPr>
            <a:stCxn id="22" idx="3"/>
          </p:cNvCxnSpPr>
          <p:nvPr/>
        </p:nvCxnSpPr>
        <p:spPr bwMode="auto">
          <a:xfrm flipH="1">
            <a:off x="7264784" y="4826623"/>
            <a:ext cx="672044" cy="2945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0"/>
            <a:ext cx="2620800" cy="3330327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583782" y="5078016"/>
            <a:ext cx="3264818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r>
              <a:rPr lang="es-ES" sz="1100" b="0" dirty="0" smtClean="0"/>
              <a:t>Ministerio del Interior de España</a:t>
            </a:r>
          </a:p>
          <a:p>
            <a:pPr eaLnBrk="0" hangingPunct="0"/>
            <a:r>
              <a:rPr lang="es-ES" sz="1100" b="0" dirty="0" smtClean="0"/>
              <a:t>The Greater London Authority Oslo Kommune</a:t>
            </a:r>
          </a:p>
          <a:p>
            <a:pPr eaLnBrk="0" hangingPunct="0"/>
            <a:r>
              <a:rPr lang="es-ES" sz="1100" b="0" dirty="0" smtClean="0"/>
              <a:t>Comisión Nacional Electoral de Angola</a:t>
            </a:r>
          </a:p>
          <a:p>
            <a:pPr eaLnBrk="0" hangingPunct="0"/>
            <a:endParaRPr lang="es-ES" sz="1200" b="0" dirty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066800"/>
            <a:ext cx="3124200" cy="1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rgbClr val="C3CD05"/>
                </a:solidFill>
              </a:rPr>
              <a:t>3.500 millones de electores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" sz="1100" b="0" dirty="0" smtClean="0"/>
              <a:t>Líder en el ámbito electoral con cerca de 350 procesos gestionados en el mundo</a:t>
            </a:r>
            <a:endParaRPr lang="es-ES_tradnl" sz="1100" b="0"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925096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/>
            <a:r>
              <a:rPr lang="es-ES" sz="1100" b="0" dirty="0" smtClean="0"/>
              <a:t>Ministerio de Interior de Venezuela, Argentina y Portugal</a:t>
            </a:r>
          </a:p>
          <a:p>
            <a:pPr eaLnBrk="0" hangingPunct="0"/>
            <a:r>
              <a:rPr lang="es-ES" sz="1100" b="0" dirty="0" smtClean="0"/>
              <a:t>Ministerio de Salud de Chile</a:t>
            </a:r>
          </a:p>
          <a:p>
            <a:pPr eaLnBrk="0" hangingPunct="0"/>
            <a:r>
              <a:rPr lang="es-ES" sz="1100" b="0" dirty="0" smtClean="0"/>
              <a:t>Corte Suprema de Filipinas</a:t>
            </a:r>
          </a:p>
          <a:p>
            <a:pPr eaLnBrk="0" hangingPunct="0"/>
            <a:r>
              <a:rPr lang="es-ES" sz="1100" b="0" dirty="0" smtClean="0"/>
              <a:t>Dirección General de Impuestos de Argelia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5" y="1905000"/>
            <a:ext cx="252634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Sistemas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gestión</a:t>
            </a:r>
            <a:r>
              <a:rPr lang="en-US" sz="1100" b="0" dirty="0" smtClean="0"/>
              <a:t> judicial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Gestión</a:t>
            </a:r>
            <a:r>
              <a:rPr lang="en-US" sz="1100" b="0" dirty="0" smtClean="0"/>
              <a:t> integral de </a:t>
            </a:r>
            <a:r>
              <a:rPr lang="en-US" sz="1100" b="0" dirty="0" err="1" smtClean="0"/>
              <a:t>tributos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Sistemas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gestión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catastral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Administración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electrónica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Sistema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gestión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educación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Smart Cities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4468315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pic>
        <p:nvPicPr>
          <p:cNvPr id="22" name="Picture 20" descr="D:\MARKETING\logos\admin-publi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569" y="1755577"/>
            <a:ext cx="7032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41 Grupo"/>
          <p:cNvGrpSpPr/>
          <p:nvPr/>
        </p:nvGrpSpPr>
        <p:grpSpPr>
          <a:xfrm>
            <a:off x="6084168" y="4005064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8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grpSp>
        <p:nvGrpSpPr>
          <p:cNvPr id="50" name="41 Grupo"/>
          <p:cNvGrpSpPr/>
          <p:nvPr/>
        </p:nvGrpSpPr>
        <p:grpSpPr>
          <a:xfrm>
            <a:off x="6084168" y="4417367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51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Outsourcing</a:t>
              </a:r>
              <a:r>
                <a:rPr lang="es-ES" sz="1400" dirty="0" smtClean="0">
                  <a:solidFill>
                    <a:schemeClr val="bg1"/>
                  </a:solidFill>
                </a:rPr>
                <a:t> y BPO</a:t>
              </a:r>
            </a:p>
          </p:txBody>
        </p:sp>
      </p:grpSp>
      <p:sp>
        <p:nvSpPr>
          <p:cNvPr id="53" name="48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aa.pp</a:t>
            </a:r>
            <a:r>
              <a:rPr lang="es-ES" kern="0" cap="all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kumimoji="0" lang="es-ES" sz="2400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5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0"/>
            <a:ext cx="2620800" cy="3330328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583782" y="5078016"/>
            <a:ext cx="3264818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/>
              <a:t>Unidad Militar de Emergencias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smtClean="0"/>
              <a:t>Comisión </a:t>
            </a:r>
            <a:r>
              <a:rPr lang="es-ES" sz="1100" b="0" dirty="0" smtClean="0"/>
              <a:t>Europea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/>
              <a:t>Asociación de Puertos Británica</a:t>
            </a:r>
            <a:endParaRPr lang="es-ES" sz="1100" b="0" dirty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210140"/>
            <a:ext cx="3429000" cy="13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err="1" smtClean="0">
                <a:solidFill>
                  <a:srgbClr val="C3CD05"/>
                </a:solidFill>
              </a:rPr>
              <a:t>i</a:t>
            </a:r>
            <a:r>
              <a:rPr lang="es-ES_tradnl" sz="3000" dirty="0" smtClean="0">
                <a:solidFill>
                  <a:srgbClr val="C3CD05"/>
                </a:solidFill>
              </a:rPr>
              <a:t>-CSOC Centro </a:t>
            </a:r>
          </a:p>
          <a:p>
            <a:pPr eaLnBrk="0" hangingPunct="0">
              <a:lnSpc>
                <a:spcPct val="80000"/>
              </a:lnSpc>
            </a:pPr>
            <a:r>
              <a:rPr lang="es-ES_tradnl" sz="2600" dirty="0" smtClean="0">
                <a:solidFill>
                  <a:srgbClr val="C3CD05"/>
                </a:solidFill>
              </a:rPr>
              <a:t>de </a:t>
            </a:r>
            <a:r>
              <a:rPr lang="es-ES_tradnl" sz="2600" dirty="0" err="1" smtClean="0">
                <a:solidFill>
                  <a:srgbClr val="C3CD05"/>
                </a:solidFill>
              </a:rPr>
              <a:t>Ciberseguridad</a:t>
            </a:r>
            <a:endParaRPr lang="es-ES_tradnl" sz="2600" dirty="0" smtClean="0">
              <a:solidFill>
                <a:srgbClr val="C3CD05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_tradnl" sz="1100" b="0" dirty="0" smtClean="0"/>
              <a:t>de referencia mundial</a:t>
            </a:r>
            <a:endParaRPr lang="es-ES_tradnl" sz="1100" b="0"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456114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/>
              <a:t>Ministerios del Interior (MoI) de España, Bulgaria, Portugal y Rumanía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/>
              <a:t>Policía Marítima de Hong Kong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es-ES" sz="1100" b="0" dirty="0" smtClean="0"/>
              <a:t>Protección Civil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5" y="1840175"/>
            <a:ext cx="252634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Ciberseguridad</a:t>
            </a:r>
            <a:r>
              <a:rPr lang="es-ES" sz="1100" dirty="0" smtClean="0"/>
              <a:t> </a:t>
            </a:r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Vigilancia de fronteras</a:t>
            </a:r>
            <a:r>
              <a:rPr lang="es-ES" sz="1100" dirty="0" smtClean="0"/>
              <a:t> </a:t>
            </a:r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Gestión de tráfico portuario (VTS)</a:t>
            </a:r>
            <a:endParaRPr lang="es-ES" sz="1100" dirty="0" smtClean="0"/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Seguridad ciudadana</a:t>
            </a:r>
            <a:r>
              <a:rPr lang="es-ES" sz="1100" dirty="0" smtClean="0"/>
              <a:t> </a:t>
            </a:r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Centros de control de emergencias</a:t>
            </a:r>
            <a:endParaRPr lang="es-ES" sz="1100" dirty="0" smtClean="0"/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Protección de infraestructuras críticas (PIC)</a:t>
            </a:r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Identidad electrónica</a:t>
            </a:r>
            <a:endParaRPr lang="es-ES" sz="1100" dirty="0" smtClean="0"/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Comunicaciones seguras</a:t>
            </a:r>
            <a:endParaRPr lang="es-ES" sz="1100" dirty="0" smtClean="0"/>
          </a:p>
          <a:p>
            <a:pPr marL="88900" indent="-8890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s-ES" sz="1100" b="0" dirty="0" smtClean="0"/>
              <a:t>Sistemas de entrenamiento</a:t>
            </a:r>
            <a:r>
              <a:rPr lang="es-ES" sz="1100" dirty="0" smtClean="0"/>
              <a:t> </a:t>
            </a:r>
            <a:endParaRPr lang="en-US" sz="1100" b="0" dirty="0"/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4468315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>
            <a:off x="7696199" y="5100463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19" descr="D:\MARKETING\logos\cibersegurida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569" y="1705767"/>
            <a:ext cx="7032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48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kern="0" cap="all" dirty="0" smtClean="0">
                <a:solidFill>
                  <a:schemeClr val="accent1"/>
                </a:solidFill>
                <a:latin typeface="Arial"/>
                <a:cs typeface="Arial"/>
              </a:rPr>
              <a:t>seguridad</a:t>
            </a:r>
            <a:endParaRPr kumimoji="0" lang="es-ES" sz="2400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37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grpSp>
        <p:nvGrpSpPr>
          <p:cNvPr id="22" name="41 Grupo"/>
          <p:cNvGrpSpPr/>
          <p:nvPr/>
        </p:nvGrpSpPr>
        <p:grpSpPr>
          <a:xfrm>
            <a:off x="6084168" y="4221088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23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grpSp>
        <p:nvGrpSpPr>
          <p:cNvPr id="26" name="41 Grupo"/>
          <p:cNvGrpSpPr/>
          <p:nvPr/>
        </p:nvGrpSpPr>
        <p:grpSpPr>
          <a:xfrm>
            <a:off x="6084168" y="4590653"/>
            <a:ext cx="2484000" cy="307777"/>
            <a:chOff x="6012160" y="1336800"/>
            <a:chExt cx="2628000" cy="307777"/>
          </a:xfrm>
          <a:solidFill>
            <a:schemeClr val="accent1"/>
          </a:solidFill>
        </p:grpSpPr>
        <p:sp>
          <p:nvSpPr>
            <p:cNvPr id="27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40 CuadroTexto"/>
            <p:cNvSpPr txBox="1"/>
            <p:nvPr/>
          </p:nvSpPr>
          <p:spPr bwMode="auto">
            <a:xfrm>
              <a:off x="6095218" y="1336800"/>
              <a:ext cx="2274519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Outsourcing</a:t>
              </a:r>
              <a:endParaRPr lang="es-ES" sz="14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1"/>
            <a:ext cx="2620800" cy="1969840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516983" y="5078016"/>
            <a:ext cx="3264818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Eurofighter</a:t>
            </a:r>
            <a:endParaRPr lang="en-US" sz="1100" b="0" dirty="0" smtClean="0"/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Ejército</a:t>
            </a:r>
            <a:r>
              <a:rPr lang="en-US" sz="1100" b="0" dirty="0" smtClean="0"/>
              <a:t> de Reino </a:t>
            </a:r>
            <a:r>
              <a:rPr lang="en-US" sz="1100" b="0" dirty="0" err="1" smtClean="0"/>
              <a:t>Unido</a:t>
            </a:r>
            <a:endParaRPr lang="en-US" sz="1100" b="0" dirty="0" smtClean="0"/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Marina de Indonesia 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Marina de </a:t>
            </a:r>
            <a:r>
              <a:rPr lang="en-US" sz="1100" b="0" dirty="0" err="1" smtClean="0"/>
              <a:t>Alemania</a:t>
            </a:r>
            <a:endParaRPr lang="en-US" sz="1100" b="0" dirty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066800"/>
            <a:ext cx="3268960" cy="1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s-ES_tradnl" sz="1800" b="0" dirty="0">
                <a:solidFill>
                  <a:srgbClr val="7F7F7F"/>
                </a:solidFill>
              </a:rPr>
              <a:t> </a:t>
            </a:r>
            <a:endParaRPr lang="es-ES_tradnl" sz="1800" b="0" dirty="0" smtClean="0">
              <a:solidFill>
                <a:srgbClr val="7F7F7F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rgbClr val="C3CD05"/>
                </a:solidFill>
              </a:rPr>
              <a:t>Más de 200 simuladores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s-ES" sz="1100" b="0" dirty="0" smtClean="0"/>
              <a:t>en operación con más de 50 clientes, presencia en más de 23 países</a:t>
            </a:r>
            <a:endParaRPr lang="es-ES_tradnl" sz="1100" b="0"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456114" cy="9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4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Ministerio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Defensa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España</a:t>
            </a:r>
            <a:endParaRPr lang="en-US" sz="1100" b="0" dirty="0" smtClean="0"/>
          </a:p>
          <a:p>
            <a:pPr eaLnBrk="0" hangingPunct="0">
              <a:spcAft>
                <a:spcPts val="4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OTAN</a:t>
            </a:r>
          </a:p>
          <a:p>
            <a:pPr eaLnBrk="0" hangingPunct="0">
              <a:spcAft>
                <a:spcPts val="4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Agencia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Espacial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Europea</a:t>
            </a:r>
            <a:r>
              <a:rPr lang="en-US" sz="1100" b="0" dirty="0" smtClean="0"/>
              <a:t> (ESA)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Asia </a:t>
            </a:r>
            <a:r>
              <a:rPr lang="en-US" sz="1100" b="0" dirty="0" err="1" smtClean="0"/>
              <a:t>y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Pacífico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Oriente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Medio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5" y="1905000"/>
            <a:ext cx="252634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Mando</a:t>
            </a:r>
            <a:r>
              <a:rPr lang="en-US" sz="1100" b="0" dirty="0" smtClean="0"/>
              <a:t> y control, </a:t>
            </a:r>
            <a:r>
              <a:rPr lang="en-US" sz="1100" b="0" dirty="0" err="1" smtClean="0"/>
              <a:t>comunicaciones</a:t>
            </a:r>
            <a:r>
              <a:rPr lang="en-US" sz="1100" b="0" dirty="0" smtClean="0"/>
              <a:t>, computing e </a:t>
            </a:r>
            <a:r>
              <a:rPr lang="en-US" sz="1100" b="0" dirty="0" err="1" smtClean="0"/>
              <a:t>inteligencia</a:t>
            </a:r>
            <a:r>
              <a:rPr lang="en-US" sz="1100" b="0" dirty="0" smtClean="0"/>
              <a:t> (C4ISR)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Sistemas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defensa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aérea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Inteligencia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electrónica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Simulación</a:t>
            </a:r>
            <a:r>
              <a:rPr lang="en-US" sz="1100" b="0" dirty="0" smtClean="0"/>
              <a:t> 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Espacio y </a:t>
            </a:r>
            <a:r>
              <a:rPr lang="en-US" sz="1100" b="0" dirty="0" err="1" smtClean="0"/>
              <a:t>ciberespacio</a:t>
            </a:r>
            <a:endParaRPr lang="en-US" sz="1100" b="0" dirty="0"/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3401516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>
            <a:off x="6629400" y="5100463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19" descr="D:\MARKETING\logos\cibersegurida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569" y="1705767"/>
            <a:ext cx="7032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48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kern="0" cap="all" dirty="0" smtClean="0">
                <a:solidFill>
                  <a:schemeClr val="accent1"/>
                </a:solidFill>
                <a:latin typeface="Arial"/>
                <a:cs typeface="Arial"/>
              </a:rPr>
              <a:t>defensa</a:t>
            </a:r>
            <a:endParaRPr kumimoji="0" lang="es-ES" sz="2400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 redondeado"/>
          <p:cNvSpPr/>
          <p:nvPr/>
        </p:nvSpPr>
        <p:spPr bwMode="auto">
          <a:xfrm>
            <a:off x="6012160" y="1611560"/>
            <a:ext cx="2620800" cy="3330328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/>
          <p:cNvCxnSpPr>
            <a:endCxn id="32" idx="2"/>
          </p:cNvCxnSpPr>
          <p:nvPr/>
        </p:nvCxnSpPr>
        <p:spPr bwMode="auto">
          <a:xfrm flipV="1">
            <a:off x="1600200" y="1855786"/>
            <a:ext cx="990600" cy="201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1562100" y="2095499"/>
            <a:ext cx="1219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2907382" y="5078016"/>
            <a:ext cx="3264818" cy="784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Grupo</a:t>
            </a:r>
            <a:r>
              <a:rPr lang="en-US" sz="1100" b="0" dirty="0" smtClean="0"/>
              <a:t> PRISA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Grupo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Antena</a:t>
            </a:r>
            <a:r>
              <a:rPr lang="en-US" sz="1100" b="0" dirty="0" smtClean="0"/>
              <a:t> 3 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Telecom Italia Mobile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Sky TV </a:t>
            </a:r>
            <a:endParaRPr lang="en-US" sz="1100" b="0" dirty="0"/>
          </a:p>
        </p:txBody>
      </p:sp>
      <p:sp>
        <p:nvSpPr>
          <p:cNvPr id="6" name="Elipse 5"/>
          <p:cNvSpPr/>
          <p:nvPr/>
        </p:nvSpPr>
        <p:spPr bwMode="auto">
          <a:xfrm>
            <a:off x="1140197" y="1620415"/>
            <a:ext cx="900000" cy="900000"/>
          </a:xfrm>
          <a:prstGeom prst="ellipse">
            <a:avLst/>
          </a:prstGeom>
          <a:solidFill>
            <a:srgbClr val="A4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819400" y="1066800"/>
            <a:ext cx="3268960" cy="155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es-ES" sz="1800" b="0" dirty="0" smtClean="0"/>
          </a:p>
          <a:p>
            <a:pPr eaLnBrk="0" hangingPunct="0">
              <a:lnSpc>
                <a:spcPct val="80000"/>
              </a:lnSpc>
            </a:pPr>
            <a:r>
              <a:rPr lang="es-ES_tradnl" sz="1100" b="0" dirty="0" smtClean="0"/>
              <a:t>Sistemas para</a:t>
            </a:r>
            <a:r>
              <a:rPr lang="es-ES_tradnl" sz="1800" b="0" dirty="0" smtClean="0">
                <a:solidFill>
                  <a:srgbClr val="7F7F7F"/>
                </a:solidFill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es-ES_tradnl" sz="3000" dirty="0" smtClean="0">
                <a:solidFill>
                  <a:srgbClr val="C3CD05"/>
                </a:solidFill>
              </a:rPr>
              <a:t>280 millones de clientes</a:t>
            </a:r>
          </a:p>
          <a:p>
            <a:pPr eaLnBrk="0" hangingPunct="0">
              <a:lnSpc>
                <a:spcPct val="80000"/>
              </a:lnSpc>
            </a:pPr>
            <a:endParaRPr lang="es-ES_tradnl" sz="1100" b="0" dirty="0" smtClean="0"/>
          </a:p>
          <a:p>
            <a:pPr eaLnBrk="0" hangingPunct="0">
              <a:lnSpc>
                <a:spcPct val="80000"/>
              </a:lnSpc>
            </a:pPr>
            <a:r>
              <a:rPr lang="en-US" sz="1100" b="0" dirty="0" smtClean="0"/>
              <a:t>d</a:t>
            </a:r>
            <a:r>
              <a:rPr lang="es-ES" sz="1100" b="0" dirty="0" smtClean="0"/>
              <a:t>e operadores móviles</a:t>
            </a:r>
            <a:endParaRPr lang="es-ES_tradnl" sz="1100" b="0" dirty="0"/>
          </a:p>
        </p:txBody>
      </p:sp>
      <p:sp>
        <p:nvSpPr>
          <p:cNvPr id="14350" name="20 Rectángulo"/>
          <p:cNvSpPr>
            <a:spLocks noChangeArrowheads="1"/>
          </p:cNvSpPr>
          <p:nvPr/>
        </p:nvSpPr>
        <p:spPr bwMode="auto">
          <a:xfrm>
            <a:off x="506286" y="4782741"/>
            <a:ext cx="3456114" cy="1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ea typeface="MS PGothic" pitchFamily="34" charset="-128"/>
                <a:cs typeface="+mn-cs"/>
              </a:rPr>
              <a:t>Principales</a:t>
            </a:r>
            <a:r>
              <a:rPr lang="en-US" sz="1400" dirty="0" smtClean="0">
                <a:ea typeface="MS PGothic" pitchFamily="34" charset="-128"/>
                <a:cs typeface="+mn-cs"/>
              </a:rPr>
              <a:t> </a:t>
            </a:r>
            <a:r>
              <a:rPr lang="en-US" sz="1400" dirty="0" err="1" smtClean="0">
                <a:ea typeface="MS PGothic" pitchFamily="34" charset="-128"/>
                <a:cs typeface="+mn-cs"/>
              </a:rPr>
              <a:t>clientes</a:t>
            </a:r>
            <a:r>
              <a:rPr lang="en-US" sz="1400" dirty="0" smtClean="0">
                <a:ea typeface="MS PGothic" pitchFamily="34" charset="-128"/>
                <a:cs typeface="+mn-cs"/>
              </a:rPr>
              <a:t>: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Telefonica/O2/VIVO 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Orange </a:t>
            </a:r>
          </a:p>
          <a:p>
            <a:pPr eaLnBrk="0" hangingPunct="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100" b="0" dirty="0" smtClean="0"/>
              <a:t>Vodafone 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2819400" y="3078539"/>
            <a:ext cx="3124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400" dirty="0" err="1" smtClean="0">
                <a:solidFill>
                  <a:srgbClr val="000000"/>
                </a:solidFill>
              </a:rPr>
              <a:t>Geografías</a:t>
            </a:r>
            <a:endParaRPr lang="en-US" sz="140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Europa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Latam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r>
              <a:rPr lang="en-US" sz="1100" b="0" dirty="0" err="1" smtClean="0"/>
              <a:t>África</a:t>
            </a:r>
            <a:endParaRPr lang="en-US" sz="1100" b="0" dirty="0" smtClean="0"/>
          </a:p>
          <a:p>
            <a:pPr eaLnBrk="0" hangingPunct="0">
              <a:spcAft>
                <a:spcPts val="300"/>
              </a:spcAft>
              <a:buClr>
                <a:schemeClr val="accent1"/>
              </a:buClr>
              <a:buSzPct val="85000"/>
            </a:pPr>
            <a:endParaRPr lang="en-US" sz="1100" dirty="0"/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6106615" y="1905000"/>
            <a:ext cx="2526345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Sistemas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soporte</a:t>
            </a:r>
            <a:r>
              <a:rPr lang="en-US" sz="1100" b="0" dirty="0" smtClean="0"/>
              <a:t> al </a:t>
            </a:r>
            <a:r>
              <a:rPr lang="en-US" sz="1100" b="0" dirty="0" err="1" smtClean="0"/>
              <a:t>negocio</a:t>
            </a:r>
            <a:r>
              <a:rPr lang="en-US" sz="1100" b="0" dirty="0" smtClean="0"/>
              <a:t> y a las </a:t>
            </a:r>
            <a:r>
              <a:rPr lang="en-US" sz="1100" b="0" dirty="0" err="1" smtClean="0"/>
              <a:t>Operaciones</a:t>
            </a:r>
            <a:r>
              <a:rPr lang="en-US" sz="1100" b="0" dirty="0" smtClean="0"/>
              <a:t> (BSS y OSS)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Sistemas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comunicaciones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vía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satélite</a:t>
            </a:r>
            <a:endParaRPr lang="en-US" sz="1100" b="0" dirty="0" smtClean="0"/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Sistemas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gestión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empresas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audiovisuales</a:t>
            </a:r>
            <a:r>
              <a:rPr lang="en-US" sz="1100" b="0" dirty="0" smtClean="0"/>
              <a:t> 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err="1" smtClean="0"/>
              <a:t>Servicios</a:t>
            </a:r>
            <a:r>
              <a:rPr lang="en-US" sz="1100" b="0" dirty="0" smtClean="0"/>
              <a:t> de </a:t>
            </a:r>
            <a:r>
              <a:rPr lang="en-US" sz="1100" b="0" dirty="0" err="1" smtClean="0"/>
              <a:t>televisión</a:t>
            </a:r>
            <a:r>
              <a:rPr lang="en-US" sz="1100" b="0" dirty="0" smtClean="0"/>
              <a:t> digital</a:t>
            </a:r>
          </a:p>
          <a:p>
            <a:pPr marL="88900" indent="-88900" eaLnBrk="0" hangingPunct="0"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en-US" sz="1100" b="0" dirty="0" smtClean="0"/>
              <a:t>Soluciones New Media (CMS-Player, Second screen, etc.)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590800" y="3124199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90800" y="1741486"/>
            <a:ext cx="228600" cy="2286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C3CD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119"/>
          <p:cNvCxnSpPr/>
          <p:nvPr/>
        </p:nvCxnSpPr>
        <p:spPr bwMode="auto">
          <a:xfrm>
            <a:off x="2791915" y="5078016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41 Grupo"/>
          <p:cNvGrpSpPr/>
          <p:nvPr/>
        </p:nvGrpSpPr>
        <p:grpSpPr>
          <a:xfrm>
            <a:off x="6012160" y="1447800"/>
            <a:ext cx="2628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Oferta</a:t>
              </a:r>
            </a:p>
          </p:txBody>
        </p:sp>
      </p:grpSp>
      <p:cxnSp>
        <p:nvCxnSpPr>
          <p:cNvPr id="45" name="Straight Connector 119"/>
          <p:cNvCxnSpPr/>
          <p:nvPr/>
        </p:nvCxnSpPr>
        <p:spPr bwMode="auto">
          <a:xfrm>
            <a:off x="5257800" y="5100463"/>
            <a:ext cx="1" cy="1024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3CD05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17" descr="7_C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233487" y="1889916"/>
            <a:ext cx="7334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48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kern="0" cap="all" dirty="0" smtClean="0">
                <a:solidFill>
                  <a:schemeClr val="accent1"/>
                </a:solidFill>
                <a:latin typeface="Arial"/>
                <a:cs typeface="Arial"/>
              </a:rPr>
              <a:t>Telecom y media</a:t>
            </a:r>
            <a:endParaRPr kumimoji="0" lang="es-ES" sz="2400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/>
          <a:lstStyle/>
          <a:p>
            <a:r>
              <a:rPr lang="es-ES" dirty="0" smtClean="0"/>
              <a:t> Oferta y principales clientes</a:t>
            </a:r>
            <a:endParaRPr lang="es-ES" dirty="0"/>
          </a:p>
        </p:txBody>
      </p:sp>
      <p:grpSp>
        <p:nvGrpSpPr>
          <p:cNvPr id="44" name="41 Grupo"/>
          <p:cNvGrpSpPr/>
          <p:nvPr/>
        </p:nvGrpSpPr>
        <p:grpSpPr>
          <a:xfrm>
            <a:off x="6084168" y="4005064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47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Consultoría</a:t>
              </a:r>
            </a:p>
          </p:txBody>
        </p:sp>
      </p:grpSp>
      <p:grpSp>
        <p:nvGrpSpPr>
          <p:cNvPr id="49" name="41 Grupo"/>
          <p:cNvGrpSpPr/>
          <p:nvPr/>
        </p:nvGrpSpPr>
        <p:grpSpPr>
          <a:xfrm>
            <a:off x="6084168" y="4417367"/>
            <a:ext cx="2484000" cy="307777"/>
            <a:chOff x="6012160" y="1341438"/>
            <a:chExt cx="2628000" cy="307777"/>
          </a:xfrm>
          <a:solidFill>
            <a:schemeClr val="accent1"/>
          </a:solidFill>
        </p:grpSpPr>
        <p:sp>
          <p:nvSpPr>
            <p:cNvPr id="50" name="39 Rectángulo redondeado"/>
            <p:cNvSpPr/>
            <p:nvPr/>
          </p:nvSpPr>
          <p:spPr bwMode="auto">
            <a:xfrm>
              <a:off x="6012160" y="1341438"/>
              <a:ext cx="2628000" cy="30291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40 CuadroTexto"/>
            <p:cNvSpPr txBox="1"/>
            <p:nvPr/>
          </p:nvSpPr>
          <p:spPr bwMode="auto">
            <a:xfrm>
              <a:off x="6088360" y="1341438"/>
              <a:ext cx="2372072" cy="30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Outsourcing</a:t>
              </a:r>
              <a:r>
                <a:rPr lang="es-ES" sz="1400" dirty="0" smtClean="0">
                  <a:solidFill>
                    <a:schemeClr val="bg1"/>
                  </a:solidFill>
                </a:rPr>
                <a:t> y BPO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611190" y="4221163"/>
            <a:ext cx="41862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_tradnl" sz="1400" b="0" dirty="0">
                <a:solidFill>
                  <a:srgbClr val="000000"/>
                </a:solidFill>
              </a:rPr>
              <a:t/>
            </a:r>
            <a:br>
              <a:rPr lang="es-ES_tradnl" sz="1400" b="0" dirty="0">
                <a:solidFill>
                  <a:srgbClr val="000000"/>
                </a:solidFill>
              </a:rPr>
            </a:br>
            <a:r>
              <a:rPr lang="es-ES_tradnl" sz="1200" b="0" dirty="0">
                <a:solidFill>
                  <a:srgbClr val="000000"/>
                </a:solidFill>
              </a:rPr>
              <a:t>Departamento / Área de negocio </a:t>
            </a:r>
            <a:br>
              <a:rPr lang="es-ES_tradnl" sz="1200" b="0" dirty="0">
                <a:solidFill>
                  <a:srgbClr val="000000"/>
                </a:solidFill>
              </a:rPr>
            </a:br>
            <a:r>
              <a:rPr lang="es-ES_tradnl" sz="1200" b="0" dirty="0" err="1">
                <a:solidFill>
                  <a:srgbClr val="33C0D5"/>
                </a:solidFill>
              </a:rPr>
              <a:t>alias@indra.es</a:t>
            </a:r>
            <a:r>
              <a:rPr lang="es-ES_tradnl" sz="1200" b="0" dirty="0">
                <a:solidFill>
                  <a:srgbClr val="33C0D5"/>
                </a:solidFill>
              </a:rPr>
              <a:t/>
            </a:r>
            <a:br>
              <a:rPr lang="es-ES_tradnl" sz="1200" b="0" dirty="0">
                <a:solidFill>
                  <a:srgbClr val="33C0D5"/>
                </a:solidFill>
              </a:rPr>
            </a:br>
            <a:r>
              <a:rPr lang="es-ES_tradnl" sz="1500" b="0" dirty="0">
                <a:solidFill>
                  <a:srgbClr val="AAAAAA"/>
                </a:solidFill>
              </a:rPr>
              <a:t/>
            </a:r>
            <a:br>
              <a:rPr lang="es-ES_tradnl" sz="1500" b="0" dirty="0">
                <a:solidFill>
                  <a:srgbClr val="AAAAAA"/>
                </a:solidFill>
              </a:rPr>
            </a:br>
            <a:r>
              <a:rPr lang="es-ES_tradnl" sz="1000" b="0" dirty="0" err="1">
                <a:solidFill>
                  <a:srgbClr val="666666"/>
                </a:solidFill>
              </a:rPr>
              <a:t>Avda</a:t>
            </a:r>
            <a:r>
              <a:rPr lang="es-ES_tradnl" sz="1000" b="0" dirty="0">
                <a:solidFill>
                  <a:srgbClr val="666666"/>
                </a:solidFill>
              </a:rPr>
              <a:t>. de Bruselas 35 </a:t>
            </a:r>
            <a:br>
              <a:rPr lang="es-ES_tradnl" sz="1000" b="0" dirty="0">
                <a:solidFill>
                  <a:srgbClr val="666666"/>
                </a:solidFill>
              </a:rPr>
            </a:br>
            <a:r>
              <a:rPr lang="es-ES_tradnl" sz="1000" b="0" dirty="0">
                <a:solidFill>
                  <a:srgbClr val="666666"/>
                </a:solidFill>
              </a:rPr>
              <a:t>28108 Alcobendas, </a:t>
            </a:r>
            <a:br>
              <a:rPr lang="es-ES_tradnl" sz="1000" b="0" dirty="0">
                <a:solidFill>
                  <a:srgbClr val="666666"/>
                </a:solidFill>
              </a:rPr>
            </a:br>
            <a:r>
              <a:rPr lang="es-ES_tradnl" sz="1000" b="0" dirty="0">
                <a:solidFill>
                  <a:srgbClr val="666666"/>
                </a:solidFill>
              </a:rPr>
              <a:t>Madrid España</a:t>
            </a:r>
            <a:br>
              <a:rPr lang="es-ES_tradnl" sz="1000" b="0" dirty="0">
                <a:solidFill>
                  <a:srgbClr val="666666"/>
                </a:solidFill>
              </a:rPr>
            </a:br>
            <a:r>
              <a:rPr lang="es-ES_tradnl" sz="1000" b="0" dirty="0">
                <a:solidFill>
                  <a:srgbClr val="666666"/>
                </a:solidFill>
              </a:rPr>
              <a:t>T +34 91 480 50 00</a:t>
            </a:r>
            <a:br>
              <a:rPr lang="es-ES_tradnl" sz="1000" b="0" dirty="0">
                <a:solidFill>
                  <a:srgbClr val="666666"/>
                </a:solidFill>
              </a:rPr>
            </a:br>
            <a:r>
              <a:rPr lang="es-ES_tradnl" sz="1000" b="0" dirty="0">
                <a:solidFill>
                  <a:srgbClr val="666666"/>
                </a:solidFill>
              </a:rPr>
              <a:t>F +34 91 480 50 80</a:t>
            </a:r>
            <a:br>
              <a:rPr lang="es-ES_tradnl" sz="1000" b="0" dirty="0">
                <a:solidFill>
                  <a:srgbClr val="666666"/>
                </a:solidFill>
              </a:rPr>
            </a:br>
            <a:r>
              <a:rPr lang="es-ES_tradnl" sz="1000" b="0" dirty="0" err="1">
                <a:solidFill>
                  <a:srgbClr val="00B0CA"/>
                </a:solidFill>
              </a:rPr>
              <a:t>www.indracompany.com</a:t>
            </a:r>
            <a:endParaRPr lang="es-ES_tradnl" sz="1000" b="0" dirty="0">
              <a:solidFill>
                <a:srgbClr val="00B0C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400" dirty="0" smtClean="0">
                <a:ea typeface="+mj-ea"/>
              </a:rPr>
              <a:t>20 años de crecimiento e innovación</a:t>
            </a:r>
            <a:endParaRPr lang="es-ES" sz="2400" dirty="0">
              <a:ea typeface="+mj-ea"/>
            </a:endParaRPr>
          </a:p>
        </p:txBody>
      </p:sp>
      <p:grpSp>
        <p:nvGrpSpPr>
          <p:cNvPr id="29" name="Agrupar 2"/>
          <p:cNvGrpSpPr>
            <a:grpSpLocks/>
          </p:cNvGrpSpPr>
          <p:nvPr/>
        </p:nvGrpSpPr>
        <p:grpSpPr bwMode="auto">
          <a:xfrm>
            <a:off x="528638" y="1482725"/>
            <a:ext cx="8283575" cy="3885643"/>
            <a:chOff x="521935" y="1975027"/>
            <a:chExt cx="8283936" cy="3886200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521935" y="2965627"/>
              <a:ext cx="2195512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1" hangingPunct="1">
                <a:spcBef>
                  <a:spcPct val="2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s-ES" sz="5600">
                  <a:solidFill>
                    <a:srgbClr val="808080"/>
                  </a:solidFill>
                </a:rPr>
                <a:t>98-02</a:t>
              </a:r>
            </a:p>
          </p:txBody>
        </p:sp>
        <p:sp>
          <p:nvSpPr>
            <p:cNvPr id="32" name="TextBox 26"/>
            <p:cNvSpPr txBox="1">
              <a:spLocks noChangeArrowheads="1"/>
            </p:cNvSpPr>
            <p:nvPr/>
          </p:nvSpPr>
          <p:spPr bwMode="auto">
            <a:xfrm>
              <a:off x="3122612" y="3055938"/>
              <a:ext cx="53818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1950" indent="-361950" defTabSz="457200" eaLnBrk="1" hangingPunct="1">
                <a:buClr>
                  <a:srgbClr val="00B0CA"/>
                </a:buClr>
                <a:buFont typeface="Wingdings" pitchFamily="2" charset="2"/>
                <a:buChar char="§"/>
              </a:pPr>
              <a:r>
                <a:rPr lang="en-US"/>
                <a:t>Crecimiento y rentabilidad</a:t>
              </a:r>
            </a:p>
            <a:p>
              <a:pPr marL="361950" indent="-361950" defTabSz="457200" eaLnBrk="1" hangingPunct="1">
                <a:buClr>
                  <a:srgbClr val="00B0CA"/>
                </a:buClr>
                <a:buFont typeface="Wingdings" pitchFamily="2" charset="2"/>
                <a:buChar char="§"/>
              </a:pPr>
              <a:r>
                <a:rPr lang="en-US"/>
                <a:t>OPV</a:t>
              </a:r>
              <a:endParaRPr lang="es-ES_tradnl"/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521935" y="3924477"/>
              <a:ext cx="4219575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1" hangingPunct="1">
                <a:spcBef>
                  <a:spcPct val="2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s-ES" sz="5600">
                  <a:solidFill>
                    <a:srgbClr val="3B3B3B"/>
                  </a:solidFill>
                </a:rPr>
                <a:t>03-07</a:t>
              </a:r>
            </a:p>
          </p:txBody>
        </p:sp>
        <p:sp>
          <p:nvSpPr>
            <p:cNvPr id="36" name="TextBox 25"/>
            <p:cNvSpPr txBox="1">
              <a:spLocks noChangeArrowheads="1"/>
            </p:cNvSpPr>
            <p:nvPr/>
          </p:nvSpPr>
          <p:spPr bwMode="auto">
            <a:xfrm>
              <a:off x="3122612" y="4046538"/>
              <a:ext cx="562585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1950" indent="-361950" defTabSz="457200" eaLnBrk="1" hangingPunct="1">
                <a:buClr>
                  <a:srgbClr val="00B0CA"/>
                </a:buClr>
                <a:buFont typeface="Wingdings" pitchFamily="2" charset="2"/>
                <a:buChar char="§"/>
              </a:pPr>
              <a:r>
                <a:rPr lang="es-ES_tradnl" dirty="0" smtClean="0"/>
                <a:t>Capaces de competir </a:t>
              </a:r>
              <a:r>
                <a:rPr lang="es-ES_tradnl" dirty="0"/>
                <a:t>en cualquier lugar del mundo</a:t>
              </a:r>
              <a:endParaRPr lang="es-ES" dirty="0"/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521935" y="4915077"/>
              <a:ext cx="354965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1" hangingPunct="1">
                <a:spcBef>
                  <a:spcPct val="2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s-ES" sz="5600" dirty="0" smtClean="0">
                  <a:solidFill>
                    <a:srgbClr val="00C4E4"/>
                  </a:solidFill>
                </a:rPr>
                <a:t>08-14</a:t>
              </a:r>
              <a:endParaRPr lang="es-ES" sz="5600" dirty="0">
                <a:solidFill>
                  <a:srgbClr val="00C4E4"/>
                </a:solidFill>
              </a:endParaRPr>
            </a:p>
          </p:txBody>
        </p: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3122613" y="5037138"/>
              <a:ext cx="5543329" cy="7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1950" indent="-361950" defTabSz="457200" eaLnBrk="1" hangingPunct="1">
                <a:buClr>
                  <a:srgbClr val="00B0CA"/>
                </a:buClr>
                <a:buFont typeface="Wingdings" pitchFamily="2" charset="2"/>
                <a:buChar char="§"/>
              </a:pPr>
              <a:r>
                <a:rPr lang="es-ES" dirty="0" smtClean="0"/>
                <a:t>Una empresa global</a:t>
              </a:r>
            </a:p>
            <a:p>
              <a:pPr marL="361950" indent="-361950" defTabSz="457200" eaLnBrk="1" hangingPunct="1">
                <a:buClr>
                  <a:srgbClr val="00B0CA"/>
                </a:buClr>
              </a:pPr>
              <a:r>
                <a:rPr lang="es-ES" sz="2000" dirty="0" smtClean="0"/>
                <a:t>	Comercial – Producción – Talento</a:t>
              </a:r>
              <a:endParaRPr lang="es-ES" sz="2000" dirty="0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935" y="1975027"/>
              <a:ext cx="2195512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1" hangingPunct="1">
                <a:spcBef>
                  <a:spcPct val="2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s-ES" sz="5600" dirty="0">
                  <a:solidFill>
                    <a:srgbClr val="B2B2B2"/>
                  </a:solidFill>
                </a:rPr>
                <a:t>93-97</a:t>
              </a:r>
            </a:p>
          </p:txBody>
        </p:sp>
        <p:sp>
          <p:nvSpPr>
            <p:cNvPr id="43" name="TextBox 27"/>
            <p:cNvSpPr txBox="1">
              <a:spLocks noChangeArrowheads="1"/>
            </p:cNvSpPr>
            <p:nvPr/>
          </p:nvSpPr>
          <p:spPr bwMode="auto">
            <a:xfrm>
              <a:off x="3122613" y="2226471"/>
              <a:ext cx="5683258" cy="44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1950" indent="-361950" eaLnBrk="1" hangingPunct="1">
                <a:lnSpc>
                  <a:spcPct val="95000"/>
                </a:lnSpc>
                <a:spcBef>
                  <a:spcPct val="5000"/>
                </a:spcBef>
                <a:spcAft>
                  <a:spcPct val="5000"/>
                </a:spcAft>
                <a:buClr>
                  <a:srgbClr val="00B0CA"/>
                </a:buClr>
                <a:buSzPct val="100000"/>
                <a:buFont typeface="Wingdings" pitchFamily="2" charset="2"/>
                <a:buChar char="§"/>
              </a:pPr>
              <a:r>
                <a:rPr lang="es-ES" smtClean="0"/>
                <a:t>Consolidación</a:t>
              </a:r>
              <a:endParaRPr lang="es-E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3035596" y="3563531"/>
            <a:ext cx="1089025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000" baseline="30000" dirty="0" smtClean="0">
                <a:solidFill>
                  <a:srgbClr val="FFFFFF"/>
                </a:solidFill>
              </a:rPr>
              <a:t>Talento</a:t>
            </a:r>
            <a:endParaRPr lang="es-ES_tradnl" sz="2000" baseline="30000" dirty="0">
              <a:solidFill>
                <a:srgbClr val="FFFFFF"/>
              </a:solidFill>
            </a:endParaRP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5076056" y="3563531"/>
            <a:ext cx="1089025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600" baseline="30000" dirty="0" smtClean="0"/>
              <a:t>   </a:t>
            </a:r>
            <a:r>
              <a:rPr lang="es-ES_tradnl" sz="2000" baseline="30000" dirty="0" smtClean="0">
                <a:solidFill>
                  <a:schemeClr val="bg1"/>
                </a:solidFill>
              </a:rPr>
              <a:t>Clientes</a:t>
            </a:r>
            <a:endParaRPr lang="es-ES_tradnl" sz="2000" baseline="30000" dirty="0">
              <a:solidFill>
                <a:schemeClr val="bg1"/>
              </a:solidFill>
            </a:endParaRPr>
          </a:p>
        </p:txBody>
      </p:sp>
      <p:sp>
        <p:nvSpPr>
          <p:cNvPr id="7179" name="TextBox 9"/>
          <p:cNvSpPr txBox="1">
            <a:spLocks noChangeArrowheads="1"/>
          </p:cNvSpPr>
          <p:nvPr/>
        </p:nvSpPr>
        <p:spPr bwMode="auto">
          <a:xfrm>
            <a:off x="3923928" y="4294450"/>
            <a:ext cx="128905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000" baseline="30000" dirty="0" smtClean="0">
                <a:solidFill>
                  <a:srgbClr val="FFFFFF"/>
                </a:solidFill>
              </a:rPr>
              <a:t>Soluciones</a:t>
            </a:r>
          </a:p>
          <a:p>
            <a:pPr algn="ctr" eaLnBrk="0" hangingPunct="0"/>
            <a:r>
              <a:rPr lang="es-ES_tradnl" sz="2000" baseline="30000" dirty="0" smtClean="0">
                <a:solidFill>
                  <a:srgbClr val="FFFFFF"/>
                </a:solidFill>
              </a:rPr>
              <a:t>propias</a:t>
            </a:r>
            <a:endParaRPr lang="es-ES_tradnl" sz="2000" baseline="30000" dirty="0">
              <a:solidFill>
                <a:srgbClr val="FFFFFF"/>
              </a:solidFill>
            </a:endParaRPr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Innovación y+</a:t>
            </a:r>
            <a:endParaRPr lang="es-ES" sz="2400" dirty="0"/>
          </a:p>
        </p:txBody>
      </p:sp>
      <p:sp>
        <p:nvSpPr>
          <p:cNvPr id="10" name="53 CuadroTexto"/>
          <p:cNvSpPr txBox="1">
            <a:spLocks noChangeArrowheads="1"/>
          </p:cNvSpPr>
          <p:nvPr/>
        </p:nvSpPr>
        <p:spPr bwMode="auto">
          <a:xfrm>
            <a:off x="6445250" y="4925988"/>
            <a:ext cx="1295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kern="0" dirty="0" smtClean="0">
                <a:solidFill>
                  <a:srgbClr val="000000"/>
                </a:solidFill>
                <a:cs typeface="ＭＳ Ｐゴシック" charset="0"/>
              </a:rPr>
              <a:t>Clientes</a:t>
            </a:r>
          </a:p>
        </p:txBody>
      </p:sp>
      <p:sp>
        <p:nvSpPr>
          <p:cNvPr id="11" name="54 CuadroTexto"/>
          <p:cNvSpPr txBox="1">
            <a:spLocks noChangeArrowheads="1"/>
          </p:cNvSpPr>
          <p:nvPr/>
        </p:nvSpPr>
        <p:spPr bwMode="auto">
          <a:xfrm>
            <a:off x="1403350" y="4895825"/>
            <a:ext cx="1000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kern="0" dirty="0" smtClean="0">
                <a:solidFill>
                  <a:srgbClr val="000000"/>
                </a:solidFill>
                <a:cs typeface="ＭＳ Ｐゴシック" charset="0"/>
              </a:rPr>
              <a:t>Talento</a:t>
            </a:r>
          </a:p>
        </p:txBody>
      </p:sp>
      <p:sp>
        <p:nvSpPr>
          <p:cNvPr id="12" name="55 CuadroTexto"/>
          <p:cNvSpPr txBox="1">
            <a:spLocks noChangeArrowheads="1"/>
          </p:cNvSpPr>
          <p:nvPr/>
        </p:nvSpPr>
        <p:spPr bwMode="auto">
          <a:xfrm>
            <a:off x="3201988" y="1341438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1800">
                <a:solidFill>
                  <a:srgbClr val="000000"/>
                </a:solidFill>
              </a:rPr>
              <a:t>Tecnología y soluciones propias</a:t>
            </a:r>
          </a:p>
        </p:txBody>
      </p:sp>
      <p:grpSp>
        <p:nvGrpSpPr>
          <p:cNvPr id="14" name="Agrupar 1"/>
          <p:cNvGrpSpPr>
            <a:grpSpLocks/>
          </p:cNvGrpSpPr>
          <p:nvPr/>
        </p:nvGrpSpPr>
        <p:grpSpPr bwMode="auto">
          <a:xfrm>
            <a:off x="2663825" y="2089150"/>
            <a:ext cx="3462338" cy="3576638"/>
            <a:chOff x="2663825" y="2088974"/>
            <a:chExt cx="3462555" cy="3577257"/>
          </a:xfrm>
        </p:grpSpPr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3172813" y="4114175"/>
              <a:ext cx="2953567" cy="1552056"/>
            </a:xfrm>
            <a:custGeom>
              <a:avLst/>
              <a:gdLst>
                <a:gd name="T0" fmla="*/ 2147483647 w 1049"/>
                <a:gd name="T1" fmla="*/ 2147483647 h 551"/>
                <a:gd name="T2" fmla="*/ 2147483647 w 1049"/>
                <a:gd name="T3" fmla="*/ 2147483647 h 551"/>
                <a:gd name="T4" fmla="*/ 2147483647 w 1049"/>
                <a:gd name="T5" fmla="*/ 2147483647 h 551"/>
                <a:gd name="T6" fmla="*/ 2147483647 w 1049"/>
                <a:gd name="T7" fmla="*/ 2147483647 h 551"/>
                <a:gd name="T8" fmla="*/ 2147483647 w 1049"/>
                <a:gd name="T9" fmla="*/ 2147483647 h 551"/>
                <a:gd name="T10" fmla="*/ 2147483647 w 1049"/>
                <a:gd name="T11" fmla="*/ 2147483647 h 551"/>
                <a:gd name="T12" fmla="*/ 2147483647 w 1049"/>
                <a:gd name="T13" fmla="*/ 2147483647 h 551"/>
                <a:gd name="T14" fmla="*/ 2147483647 w 1049"/>
                <a:gd name="T15" fmla="*/ 2147483647 h 551"/>
                <a:gd name="T16" fmla="*/ 2147483647 w 1049"/>
                <a:gd name="T17" fmla="*/ 2147483647 h 551"/>
                <a:gd name="T18" fmla="*/ 2147483647 w 1049"/>
                <a:gd name="T19" fmla="*/ 2147483647 h 551"/>
                <a:gd name="T20" fmla="*/ 2147483647 w 1049"/>
                <a:gd name="T21" fmla="*/ 2147483647 h 551"/>
                <a:gd name="T22" fmla="*/ 2147483647 w 1049"/>
                <a:gd name="T23" fmla="*/ 2147483647 h 551"/>
                <a:gd name="T24" fmla="*/ 2147483647 w 1049"/>
                <a:gd name="T25" fmla="*/ 2147483647 h 551"/>
                <a:gd name="T26" fmla="*/ 2147483647 w 1049"/>
                <a:gd name="T27" fmla="*/ 2147483647 h 551"/>
                <a:gd name="T28" fmla="*/ 2147483647 w 1049"/>
                <a:gd name="T29" fmla="*/ 2147483647 h 551"/>
                <a:gd name="T30" fmla="*/ 2147483647 w 1049"/>
                <a:gd name="T31" fmla="*/ 2147483647 h 551"/>
                <a:gd name="T32" fmla="*/ 2147483647 w 1049"/>
                <a:gd name="T33" fmla="*/ 2147483647 h 551"/>
                <a:gd name="T34" fmla="*/ 2147483647 w 1049"/>
                <a:gd name="T35" fmla="*/ 0 h 551"/>
                <a:gd name="T36" fmla="*/ 2147483647 w 1049"/>
                <a:gd name="T37" fmla="*/ 2147483647 h 551"/>
                <a:gd name="T38" fmla="*/ 2147483647 w 1049"/>
                <a:gd name="T39" fmla="*/ 2147483647 h 551"/>
                <a:gd name="T40" fmla="*/ 2147483647 w 1049"/>
                <a:gd name="T41" fmla="*/ 2147483647 h 551"/>
                <a:gd name="T42" fmla="*/ 2147483647 w 1049"/>
                <a:gd name="T43" fmla="*/ 2147483647 h 551"/>
                <a:gd name="T44" fmla="*/ 2147483647 w 1049"/>
                <a:gd name="T45" fmla="*/ 2147483647 h 551"/>
                <a:gd name="T46" fmla="*/ 2147483647 w 1049"/>
                <a:gd name="T47" fmla="*/ 2147483647 h 551"/>
                <a:gd name="T48" fmla="*/ 2147483647 w 1049"/>
                <a:gd name="T49" fmla="*/ 2147483647 h 551"/>
                <a:gd name="T50" fmla="*/ 2147483647 w 1049"/>
                <a:gd name="T51" fmla="*/ 2147483647 h 551"/>
                <a:gd name="T52" fmla="*/ 2147483647 w 1049"/>
                <a:gd name="T53" fmla="*/ 2147483647 h 551"/>
                <a:gd name="T54" fmla="*/ 2147483647 w 1049"/>
                <a:gd name="T55" fmla="*/ 2147483647 h 551"/>
                <a:gd name="T56" fmla="*/ 2147483647 w 1049"/>
                <a:gd name="T57" fmla="*/ 2147483647 h 551"/>
                <a:gd name="T58" fmla="*/ 2147483647 w 1049"/>
                <a:gd name="T59" fmla="*/ 2147483647 h 551"/>
                <a:gd name="T60" fmla="*/ 2147483647 w 1049"/>
                <a:gd name="T61" fmla="*/ 2147483647 h 551"/>
                <a:gd name="T62" fmla="*/ 2147483647 w 1049"/>
                <a:gd name="T63" fmla="*/ 2147483647 h 551"/>
                <a:gd name="T64" fmla="*/ 0 w 1049"/>
                <a:gd name="T65" fmla="*/ 2147483647 h 551"/>
                <a:gd name="T66" fmla="*/ 2147483647 w 1049"/>
                <a:gd name="T67" fmla="*/ 2147483647 h 551"/>
                <a:gd name="T68" fmla="*/ 2147483647 w 1049"/>
                <a:gd name="T69" fmla="*/ 2147483647 h 551"/>
                <a:gd name="T70" fmla="*/ 2147483647 w 1049"/>
                <a:gd name="T71" fmla="*/ 2147483647 h 551"/>
                <a:gd name="T72" fmla="*/ 2147483647 w 1049"/>
                <a:gd name="T73" fmla="*/ 2147483647 h 551"/>
                <a:gd name="T74" fmla="*/ 2147483647 w 1049"/>
                <a:gd name="T75" fmla="*/ 2147483647 h 551"/>
                <a:gd name="T76" fmla="*/ 2147483647 w 1049"/>
                <a:gd name="T77" fmla="*/ 2147483647 h 551"/>
                <a:gd name="T78" fmla="*/ 2147483647 w 1049"/>
                <a:gd name="T79" fmla="*/ 2147483647 h 551"/>
                <a:gd name="T80" fmla="*/ 2147483647 w 1049"/>
                <a:gd name="T81" fmla="*/ 2147483647 h 551"/>
                <a:gd name="T82" fmla="*/ 2147483647 w 1049"/>
                <a:gd name="T83" fmla="*/ 2147483647 h 551"/>
                <a:gd name="T84" fmla="*/ 2147483647 w 1049"/>
                <a:gd name="T85" fmla="*/ 2147483647 h 551"/>
                <a:gd name="T86" fmla="*/ 2147483647 w 1049"/>
                <a:gd name="T87" fmla="*/ 2147483647 h 551"/>
                <a:gd name="T88" fmla="*/ 2147483647 w 1049"/>
                <a:gd name="T89" fmla="*/ 2147483647 h 551"/>
                <a:gd name="T90" fmla="*/ 2147483647 w 1049"/>
                <a:gd name="T91" fmla="*/ 2147483647 h 551"/>
                <a:gd name="T92" fmla="*/ 2147483647 w 1049"/>
                <a:gd name="T93" fmla="*/ 2147483647 h 551"/>
                <a:gd name="T94" fmla="*/ 2147483647 w 1049"/>
                <a:gd name="T95" fmla="*/ 2147483647 h 551"/>
                <a:gd name="T96" fmla="*/ 2147483647 w 1049"/>
                <a:gd name="T97" fmla="*/ 2147483647 h 551"/>
                <a:gd name="T98" fmla="*/ 2147483647 w 1049"/>
                <a:gd name="T99" fmla="*/ 2147483647 h 5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9"/>
                <a:gd name="T151" fmla="*/ 0 h 551"/>
                <a:gd name="T152" fmla="*/ 1049 w 1049"/>
                <a:gd name="T153" fmla="*/ 551 h 5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9" h="551">
                  <a:moveTo>
                    <a:pt x="526" y="543"/>
                  </a:moveTo>
                  <a:lnTo>
                    <a:pt x="538" y="542"/>
                  </a:lnTo>
                  <a:lnTo>
                    <a:pt x="552" y="539"/>
                  </a:lnTo>
                  <a:lnTo>
                    <a:pt x="566" y="536"/>
                  </a:lnTo>
                  <a:lnTo>
                    <a:pt x="577" y="534"/>
                  </a:lnTo>
                  <a:lnTo>
                    <a:pt x="589" y="531"/>
                  </a:lnTo>
                  <a:lnTo>
                    <a:pt x="600" y="527"/>
                  </a:lnTo>
                  <a:lnTo>
                    <a:pt x="612" y="524"/>
                  </a:lnTo>
                  <a:lnTo>
                    <a:pt x="623" y="521"/>
                  </a:lnTo>
                  <a:lnTo>
                    <a:pt x="635" y="516"/>
                  </a:lnTo>
                  <a:lnTo>
                    <a:pt x="650" y="511"/>
                  </a:lnTo>
                  <a:lnTo>
                    <a:pt x="663" y="505"/>
                  </a:lnTo>
                  <a:lnTo>
                    <a:pt x="675" y="500"/>
                  </a:lnTo>
                  <a:lnTo>
                    <a:pt x="688" y="494"/>
                  </a:lnTo>
                  <a:lnTo>
                    <a:pt x="701" y="488"/>
                  </a:lnTo>
                  <a:lnTo>
                    <a:pt x="713" y="482"/>
                  </a:lnTo>
                  <a:lnTo>
                    <a:pt x="724" y="474"/>
                  </a:lnTo>
                  <a:lnTo>
                    <a:pt x="734" y="468"/>
                  </a:lnTo>
                  <a:lnTo>
                    <a:pt x="746" y="461"/>
                  </a:lnTo>
                  <a:lnTo>
                    <a:pt x="757" y="455"/>
                  </a:lnTo>
                  <a:lnTo>
                    <a:pt x="770" y="446"/>
                  </a:lnTo>
                  <a:lnTo>
                    <a:pt x="781" y="438"/>
                  </a:lnTo>
                  <a:lnTo>
                    <a:pt x="792" y="429"/>
                  </a:lnTo>
                  <a:lnTo>
                    <a:pt x="802" y="422"/>
                  </a:lnTo>
                  <a:lnTo>
                    <a:pt x="819" y="408"/>
                  </a:lnTo>
                  <a:lnTo>
                    <a:pt x="834" y="395"/>
                  </a:lnTo>
                  <a:lnTo>
                    <a:pt x="848" y="380"/>
                  </a:lnTo>
                  <a:lnTo>
                    <a:pt x="864" y="363"/>
                  </a:lnTo>
                  <a:lnTo>
                    <a:pt x="875" y="351"/>
                  </a:lnTo>
                  <a:lnTo>
                    <a:pt x="887" y="336"/>
                  </a:lnTo>
                  <a:lnTo>
                    <a:pt x="900" y="321"/>
                  </a:lnTo>
                  <a:lnTo>
                    <a:pt x="911" y="305"/>
                  </a:lnTo>
                  <a:lnTo>
                    <a:pt x="922" y="289"/>
                  </a:lnTo>
                  <a:lnTo>
                    <a:pt x="935" y="270"/>
                  </a:lnTo>
                  <a:lnTo>
                    <a:pt x="1048" y="335"/>
                  </a:lnTo>
                  <a:lnTo>
                    <a:pt x="937" y="0"/>
                  </a:lnTo>
                  <a:lnTo>
                    <a:pt x="579" y="64"/>
                  </a:lnTo>
                  <a:lnTo>
                    <a:pt x="699" y="132"/>
                  </a:lnTo>
                  <a:lnTo>
                    <a:pt x="689" y="146"/>
                  </a:lnTo>
                  <a:lnTo>
                    <a:pt x="678" y="159"/>
                  </a:lnTo>
                  <a:lnTo>
                    <a:pt x="667" y="171"/>
                  </a:lnTo>
                  <a:lnTo>
                    <a:pt x="657" y="183"/>
                  </a:lnTo>
                  <a:lnTo>
                    <a:pt x="648" y="192"/>
                  </a:lnTo>
                  <a:lnTo>
                    <a:pt x="638" y="202"/>
                  </a:lnTo>
                  <a:lnTo>
                    <a:pt x="627" y="211"/>
                  </a:lnTo>
                  <a:lnTo>
                    <a:pt x="615" y="220"/>
                  </a:lnTo>
                  <a:lnTo>
                    <a:pt x="601" y="230"/>
                  </a:lnTo>
                  <a:lnTo>
                    <a:pt x="589" y="238"/>
                  </a:lnTo>
                  <a:lnTo>
                    <a:pt x="579" y="244"/>
                  </a:lnTo>
                  <a:lnTo>
                    <a:pt x="564" y="252"/>
                  </a:lnTo>
                  <a:lnTo>
                    <a:pt x="551" y="258"/>
                  </a:lnTo>
                  <a:lnTo>
                    <a:pt x="540" y="261"/>
                  </a:lnTo>
                  <a:lnTo>
                    <a:pt x="527" y="265"/>
                  </a:lnTo>
                  <a:lnTo>
                    <a:pt x="510" y="270"/>
                  </a:lnTo>
                  <a:lnTo>
                    <a:pt x="492" y="273"/>
                  </a:lnTo>
                  <a:lnTo>
                    <a:pt x="475" y="274"/>
                  </a:lnTo>
                  <a:lnTo>
                    <a:pt x="449" y="276"/>
                  </a:lnTo>
                  <a:lnTo>
                    <a:pt x="416" y="276"/>
                  </a:lnTo>
                  <a:lnTo>
                    <a:pt x="390" y="273"/>
                  </a:lnTo>
                  <a:lnTo>
                    <a:pt x="367" y="267"/>
                  </a:lnTo>
                  <a:lnTo>
                    <a:pt x="340" y="260"/>
                  </a:lnTo>
                  <a:lnTo>
                    <a:pt x="315" y="249"/>
                  </a:lnTo>
                  <a:lnTo>
                    <a:pt x="292" y="238"/>
                  </a:lnTo>
                  <a:lnTo>
                    <a:pt x="270" y="223"/>
                  </a:lnTo>
                  <a:lnTo>
                    <a:pt x="249" y="204"/>
                  </a:lnTo>
                  <a:lnTo>
                    <a:pt x="0" y="348"/>
                  </a:lnTo>
                  <a:lnTo>
                    <a:pt x="10" y="360"/>
                  </a:lnTo>
                  <a:lnTo>
                    <a:pt x="24" y="373"/>
                  </a:lnTo>
                  <a:lnTo>
                    <a:pt x="36" y="385"/>
                  </a:lnTo>
                  <a:lnTo>
                    <a:pt x="48" y="396"/>
                  </a:lnTo>
                  <a:lnTo>
                    <a:pt x="60" y="408"/>
                  </a:lnTo>
                  <a:lnTo>
                    <a:pt x="75" y="420"/>
                  </a:lnTo>
                  <a:lnTo>
                    <a:pt x="88" y="430"/>
                  </a:lnTo>
                  <a:lnTo>
                    <a:pt x="101" y="440"/>
                  </a:lnTo>
                  <a:lnTo>
                    <a:pt x="116" y="450"/>
                  </a:lnTo>
                  <a:lnTo>
                    <a:pt x="131" y="460"/>
                  </a:lnTo>
                  <a:lnTo>
                    <a:pt x="146" y="470"/>
                  </a:lnTo>
                  <a:lnTo>
                    <a:pt x="160" y="477"/>
                  </a:lnTo>
                  <a:lnTo>
                    <a:pt x="174" y="485"/>
                  </a:lnTo>
                  <a:lnTo>
                    <a:pt x="187" y="492"/>
                  </a:lnTo>
                  <a:lnTo>
                    <a:pt x="205" y="500"/>
                  </a:lnTo>
                  <a:lnTo>
                    <a:pt x="222" y="507"/>
                  </a:lnTo>
                  <a:lnTo>
                    <a:pt x="241" y="514"/>
                  </a:lnTo>
                  <a:lnTo>
                    <a:pt x="255" y="520"/>
                  </a:lnTo>
                  <a:lnTo>
                    <a:pt x="269" y="525"/>
                  </a:lnTo>
                  <a:lnTo>
                    <a:pt x="286" y="530"/>
                  </a:lnTo>
                  <a:lnTo>
                    <a:pt x="301" y="534"/>
                  </a:lnTo>
                  <a:lnTo>
                    <a:pt x="317" y="538"/>
                  </a:lnTo>
                  <a:lnTo>
                    <a:pt x="335" y="541"/>
                  </a:lnTo>
                  <a:lnTo>
                    <a:pt x="353" y="544"/>
                  </a:lnTo>
                  <a:lnTo>
                    <a:pt x="372" y="546"/>
                  </a:lnTo>
                  <a:lnTo>
                    <a:pt x="391" y="548"/>
                  </a:lnTo>
                  <a:lnTo>
                    <a:pt x="405" y="549"/>
                  </a:lnTo>
                  <a:lnTo>
                    <a:pt x="425" y="550"/>
                  </a:lnTo>
                  <a:lnTo>
                    <a:pt x="445" y="550"/>
                  </a:lnTo>
                  <a:lnTo>
                    <a:pt x="460" y="549"/>
                  </a:lnTo>
                  <a:lnTo>
                    <a:pt x="477" y="549"/>
                  </a:lnTo>
                  <a:lnTo>
                    <a:pt x="495" y="548"/>
                  </a:lnTo>
                  <a:lnTo>
                    <a:pt x="512" y="545"/>
                  </a:lnTo>
                  <a:lnTo>
                    <a:pt x="526" y="543"/>
                  </a:lnTo>
                </a:path>
              </a:pathLst>
            </a:custGeom>
            <a:solidFill>
              <a:srgbClr val="A4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2663825" y="2465339"/>
              <a:ext cx="1494705" cy="2770761"/>
            </a:xfrm>
            <a:custGeom>
              <a:avLst/>
              <a:gdLst>
                <a:gd name="T0" fmla="*/ 2147483647 w 531"/>
                <a:gd name="T1" fmla="*/ 2147483647 h 983"/>
                <a:gd name="T2" fmla="*/ 2147483647 w 531"/>
                <a:gd name="T3" fmla="*/ 2147483647 h 983"/>
                <a:gd name="T4" fmla="*/ 2147483647 w 531"/>
                <a:gd name="T5" fmla="*/ 2147483647 h 983"/>
                <a:gd name="T6" fmla="*/ 2147483647 w 531"/>
                <a:gd name="T7" fmla="*/ 2147483647 h 983"/>
                <a:gd name="T8" fmla="*/ 2147483647 w 531"/>
                <a:gd name="T9" fmla="*/ 2147483647 h 983"/>
                <a:gd name="T10" fmla="*/ 2147483647 w 531"/>
                <a:gd name="T11" fmla="*/ 2147483647 h 983"/>
                <a:gd name="T12" fmla="*/ 2147483647 w 531"/>
                <a:gd name="T13" fmla="*/ 2147483647 h 983"/>
                <a:gd name="T14" fmla="*/ 2147483647 w 531"/>
                <a:gd name="T15" fmla="*/ 2147483647 h 983"/>
                <a:gd name="T16" fmla="*/ 2147483647 w 531"/>
                <a:gd name="T17" fmla="*/ 2147483647 h 983"/>
                <a:gd name="T18" fmla="*/ 2147483647 w 531"/>
                <a:gd name="T19" fmla="*/ 2147483647 h 983"/>
                <a:gd name="T20" fmla="*/ 2147483647 w 531"/>
                <a:gd name="T21" fmla="*/ 2147483647 h 983"/>
                <a:gd name="T22" fmla="*/ 2147483647 w 531"/>
                <a:gd name="T23" fmla="*/ 2147483647 h 983"/>
                <a:gd name="T24" fmla="*/ 2147483647 w 531"/>
                <a:gd name="T25" fmla="*/ 2147483647 h 983"/>
                <a:gd name="T26" fmla="*/ 2147483647 w 531"/>
                <a:gd name="T27" fmla="*/ 2147483647 h 983"/>
                <a:gd name="T28" fmla="*/ 2147483647 w 531"/>
                <a:gd name="T29" fmla="*/ 2147483647 h 983"/>
                <a:gd name="T30" fmla="*/ 2147483647 w 531"/>
                <a:gd name="T31" fmla="*/ 2147483647 h 983"/>
                <a:gd name="T32" fmla="*/ 2147483647 w 531"/>
                <a:gd name="T33" fmla="*/ 2147483647 h 983"/>
                <a:gd name="T34" fmla="*/ 2147483647 w 531"/>
                <a:gd name="T35" fmla="*/ 2147483647 h 983"/>
                <a:gd name="T36" fmla="*/ 2147483647 w 531"/>
                <a:gd name="T37" fmla="*/ 2147483647 h 983"/>
                <a:gd name="T38" fmla="*/ 2147483647 w 531"/>
                <a:gd name="T39" fmla="*/ 2147483647 h 983"/>
                <a:gd name="T40" fmla="*/ 2147483647 w 531"/>
                <a:gd name="T41" fmla="*/ 2147483647 h 983"/>
                <a:gd name="T42" fmla="*/ 2147483647 w 531"/>
                <a:gd name="T43" fmla="*/ 2147483647 h 983"/>
                <a:gd name="T44" fmla="*/ 2147483647 w 531"/>
                <a:gd name="T45" fmla="*/ 2147483647 h 983"/>
                <a:gd name="T46" fmla="*/ 2147483647 w 531"/>
                <a:gd name="T47" fmla="*/ 2147483647 h 983"/>
                <a:gd name="T48" fmla="*/ 2147483647 w 531"/>
                <a:gd name="T49" fmla="*/ 2147483647 h 983"/>
                <a:gd name="T50" fmla="*/ 2147483647 w 531"/>
                <a:gd name="T51" fmla="*/ 2147483647 h 983"/>
                <a:gd name="T52" fmla="*/ 2147483647 w 531"/>
                <a:gd name="T53" fmla="*/ 2147483647 h 983"/>
                <a:gd name="T54" fmla="*/ 2147483647 w 531"/>
                <a:gd name="T55" fmla="*/ 2147483647 h 983"/>
                <a:gd name="T56" fmla="*/ 2147483647 w 531"/>
                <a:gd name="T57" fmla="*/ 2147483647 h 983"/>
                <a:gd name="T58" fmla="*/ 2147483647 w 531"/>
                <a:gd name="T59" fmla="*/ 2147483647 h 983"/>
                <a:gd name="T60" fmla="*/ 2147483647 w 531"/>
                <a:gd name="T61" fmla="*/ 2147483647 h 983"/>
                <a:gd name="T62" fmla="*/ 2147483647 w 531"/>
                <a:gd name="T63" fmla="*/ 2147483647 h 983"/>
                <a:gd name="T64" fmla="*/ 2147483647 w 531"/>
                <a:gd name="T65" fmla="*/ 2147483647 h 983"/>
                <a:gd name="T66" fmla="*/ 2147483647 w 531"/>
                <a:gd name="T67" fmla="*/ 2147483647 h 983"/>
                <a:gd name="T68" fmla="*/ 2147483647 w 531"/>
                <a:gd name="T69" fmla="*/ 2147483647 h 983"/>
                <a:gd name="T70" fmla="*/ 2147483647 w 531"/>
                <a:gd name="T71" fmla="*/ 2147483647 h 983"/>
                <a:gd name="T72" fmla="*/ 2147483647 w 531"/>
                <a:gd name="T73" fmla="*/ 2147483647 h 983"/>
                <a:gd name="T74" fmla="*/ 2147483647 w 531"/>
                <a:gd name="T75" fmla="*/ 2147483647 h 983"/>
                <a:gd name="T76" fmla="*/ 2147483647 w 531"/>
                <a:gd name="T77" fmla="*/ 2147483647 h 983"/>
                <a:gd name="T78" fmla="*/ 2147483647 w 531"/>
                <a:gd name="T79" fmla="*/ 2147483647 h 983"/>
                <a:gd name="T80" fmla="*/ 2147483647 w 531"/>
                <a:gd name="T81" fmla="*/ 2147483647 h 983"/>
                <a:gd name="T82" fmla="*/ 2147483647 w 531"/>
                <a:gd name="T83" fmla="*/ 2147483647 h 983"/>
                <a:gd name="T84" fmla="*/ 2147483647 w 531"/>
                <a:gd name="T85" fmla="*/ 2147483647 h 983"/>
                <a:gd name="T86" fmla="*/ 2147483647 w 531"/>
                <a:gd name="T87" fmla="*/ 2147483647 h 983"/>
                <a:gd name="T88" fmla="*/ 2147483647 w 531"/>
                <a:gd name="T89" fmla="*/ 2147483647 h 983"/>
                <a:gd name="T90" fmla="*/ 2147483647 w 531"/>
                <a:gd name="T91" fmla="*/ 2147483647 h 9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1"/>
                <a:gd name="T139" fmla="*/ 0 h 983"/>
                <a:gd name="T140" fmla="*/ 531 w 531"/>
                <a:gd name="T141" fmla="*/ 983 h 9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1" h="983">
                  <a:moveTo>
                    <a:pt x="530" y="0"/>
                  </a:moveTo>
                  <a:lnTo>
                    <a:pt x="519" y="2"/>
                  </a:lnTo>
                  <a:lnTo>
                    <a:pt x="507" y="4"/>
                  </a:lnTo>
                  <a:lnTo>
                    <a:pt x="491" y="7"/>
                  </a:lnTo>
                  <a:lnTo>
                    <a:pt x="480" y="10"/>
                  </a:lnTo>
                  <a:lnTo>
                    <a:pt x="468" y="13"/>
                  </a:lnTo>
                  <a:lnTo>
                    <a:pt x="457" y="17"/>
                  </a:lnTo>
                  <a:lnTo>
                    <a:pt x="445" y="20"/>
                  </a:lnTo>
                  <a:lnTo>
                    <a:pt x="434" y="23"/>
                  </a:lnTo>
                  <a:lnTo>
                    <a:pt x="422" y="28"/>
                  </a:lnTo>
                  <a:lnTo>
                    <a:pt x="407" y="33"/>
                  </a:lnTo>
                  <a:lnTo>
                    <a:pt x="395" y="39"/>
                  </a:lnTo>
                  <a:lnTo>
                    <a:pt x="382" y="44"/>
                  </a:lnTo>
                  <a:lnTo>
                    <a:pt x="369" y="50"/>
                  </a:lnTo>
                  <a:lnTo>
                    <a:pt x="356" y="57"/>
                  </a:lnTo>
                  <a:lnTo>
                    <a:pt x="344" y="63"/>
                  </a:lnTo>
                  <a:lnTo>
                    <a:pt x="333" y="70"/>
                  </a:lnTo>
                  <a:lnTo>
                    <a:pt x="323" y="76"/>
                  </a:lnTo>
                  <a:lnTo>
                    <a:pt x="313" y="83"/>
                  </a:lnTo>
                  <a:lnTo>
                    <a:pt x="300" y="90"/>
                  </a:lnTo>
                  <a:lnTo>
                    <a:pt x="288" y="98"/>
                  </a:lnTo>
                  <a:lnTo>
                    <a:pt x="277" y="107"/>
                  </a:lnTo>
                  <a:lnTo>
                    <a:pt x="266" y="115"/>
                  </a:lnTo>
                  <a:lnTo>
                    <a:pt x="256" y="122"/>
                  </a:lnTo>
                  <a:lnTo>
                    <a:pt x="239" y="136"/>
                  </a:lnTo>
                  <a:lnTo>
                    <a:pt x="222" y="152"/>
                  </a:lnTo>
                  <a:lnTo>
                    <a:pt x="209" y="164"/>
                  </a:lnTo>
                  <a:lnTo>
                    <a:pt x="194" y="181"/>
                  </a:lnTo>
                  <a:lnTo>
                    <a:pt x="183" y="195"/>
                  </a:lnTo>
                  <a:lnTo>
                    <a:pt x="171" y="210"/>
                  </a:lnTo>
                  <a:lnTo>
                    <a:pt x="158" y="226"/>
                  </a:lnTo>
                  <a:lnTo>
                    <a:pt x="148" y="241"/>
                  </a:lnTo>
                  <a:lnTo>
                    <a:pt x="137" y="258"/>
                  </a:lnTo>
                  <a:lnTo>
                    <a:pt x="126" y="275"/>
                  </a:lnTo>
                  <a:lnTo>
                    <a:pt x="115" y="293"/>
                  </a:lnTo>
                  <a:lnTo>
                    <a:pt x="106" y="309"/>
                  </a:lnTo>
                  <a:lnTo>
                    <a:pt x="97" y="328"/>
                  </a:lnTo>
                  <a:lnTo>
                    <a:pt x="89" y="346"/>
                  </a:lnTo>
                  <a:lnTo>
                    <a:pt x="81" y="365"/>
                  </a:lnTo>
                  <a:lnTo>
                    <a:pt x="74" y="386"/>
                  </a:lnTo>
                  <a:lnTo>
                    <a:pt x="65" y="412"/>
                  </a:lnTo>
                  <a:lnTo>
                    <a:pt x="59" y="436"/>
                  </a:lnTo>
                  <a:lnTo>
                    <a:pt x="54" y="461"/>
                  </a:lnTo>
                  <a:lnTo>
                    <a:pt x="51" y="485"/>
                  </a:lnTo>
                  <a:lnTo>
                    <a:pt x="46" y="513"/>
                  </a:lnTo>
                  <a:lnTo>
                    <a:pt x="43" y="547"/>
                  </a:lnTo>
                  <a:lnTo>
                    <a:pt x="43" y="575"/>
                  </a:lnTo>
                  <a:lnTo>
                    <a:pt x="43" y="602"/>
                  </a:lnTo>
                  <a:lnTo>
                    <a:pt x="46" y="628"/>
                  </a:lnTo>
                  <a:lnTo>
                    <a:pt x="49" y="652"/>
                  </a:lnTo>
                  <a:lnTo>
                    <a:pt x="52" y="677"/>
                  </a:lnTo>
                  <a:lnTo>
                    <a:pt x="57" y="703"/>
                  </a:lnTo>
                  <a:lnTo>
                    <a:pt x="64" y="730"/>
                  </a:lnTo>
                  <a:lnTo>
                    <a:pt x="73" y="759"/>
                  </a:lnTo>
                  <a:lnTo>
                    <a:pt x="82" y="785"/>
                  </a:lnTo>
                  <a:lnTo>
                    <a:pt x="92" y="811"/>
                  </a:lnTo>
                  <a:lnTo>
                    <a:pt x="105" y="837"/>
                  </a:lnTo>
                  <a:lnTo>
                    <a:pt x="119" y="861"/>
                  </a:lnTo>
                  <a:lnTo>
                    <a:pt x="0" y="928"/>
                  </a:lnTo>
                  <a:lnTo>
                    <a:pt x="363" y="982"/>
                  </a:lnTo>
                  <a:lnTo>
                    <a:pt x="497" y="647"/>
                  </a:lnTo>
                  <a:lnTo>
                    <a:pt x="357" y="722"/>
                  </a:lnTo>
                  <a:lnTo>
                    <a:pt x="344" y="700"/>
                  </a:lnTo>
                  <a:lnTo>
                    <a:pt x="335" y="681"/>
                  </a:lnTo>
                  <a:lnTo>
                    <a:pt x="328" y="661"/>
                  </a:lnTo>
                  <a:lnTo>
                    <a:pt x="322" y="642"/>
                  </a:lnTo>
                  <a:lnTo>
                    <a:pt x="319" y="623"/>
                  </a:lnTo>
                  <a:lnTo>
                    <a:pt x="318" y="604"/>
                  </a:lnTo>
                  <a:lnTo>
                    <a:pt x="316" y="585"/>
                  </a:lnTo>
                  <a:lnTo>
                    <a:pt x="316" y="567"/>
                  </a:lnTo>
                  <a:lnTo>
                    <a:pt x="317" y="544"/>
                  </a:lnTo>
                  <a:lnTo>
                    <a:pt x="319" y="523"/>
                  </a:lnTo>
                  <a:lnTo>
                    <a:pt x="324" y="499"/>
                  </a:lnTo>
                  <a:lnTo>
                    <a:pt x="330" y="480"/>
                  </a:lnTo>
                  <a:lnTo>
                    <a:pt x="338" y="458"/>
                  </a:lnTo>
                  <a:lnTo>
                    <a:pt x="345" y="440"/>
                  </a:lnTo>
                  <a:lnTo>
                    <a:pt x="355" y="422"/>
                  </a:lnTo>
                  <a:lnTo>
                    <a:pt x="363" y="408"/>
                  </a:lnTo>
                  <a:lnTo>
                    <a:pt x="372" y="396"/>
                  </a:lnTo>
                  <a:lnTo>
                    <a:pt x="380" y="385"/>
                  </a:lnTo>
                  <a:lnTo>
                    <a:pt x="390" y="374"/>
                  </a:lnTo>
                  <a:lnTo>
                    <a:pt x="400" y="362"/>
                  </a:lnTo>
                  <a:lnTo>
                    <a:pt x="409" y="353"/>
                  </a:lnTo>
                  <a:lnTo>
                    <a:pt x="419" y="343"/>
                  </a:lnTo>
                  <a:lnTo>
                    <a:pt x="429" y="334"/>
                  </a:lnTo>
                  <a:lnTo>
                    <a:pt x="441" y="325"/>
                  </a:lnTo>
                  <a:lnTo>
                    <a:pt x="456" y="316"/>
                  </a:lnTo>
                  <a:lnTo>
                    <a:pt x="468" y="308"/>
                  </a:lnTo>
                  <a:lnTo>
                    <a:pt x="478" y="302"/>
                  </a:lnTo>
                  <a:lnTo>
                    <a:pt x="493" y="294"/>
                  </a:lnTo>
                  <a:lnTo>
                    <a:pt x="507" y="288"/>
                  </a:lnTo>
                  <a:lnTo>
                    <a:pt x="530" y="281"/>
                  </a:lnTo>
                  <a:lnTo>
                    <a:pt x="53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3825179" y="2088974"/>
              <a:ext cx="2218759" cy="2505514"/>
            </a:xfrm>
            <a:custGeom>
              <a:avLst/>
              <a:gdLst>
                <a:gd name="T0" fmla="*/ 2147483647 w 789"/>
                <a:gd name="T1" fmla="*/ 2147483647 h 890"/>
                <a:gd name="T2" fmla="*/ 2147483647 w 789"/>
                <a:gd name="T3" fmla="*/ 2147483647 h 890"/>
                <a:gd name="T4" fmla="*/ 2147483647 w 789"/>
                <a:gd name="T5" fmla="*/ 2147483647 h 890"/>
                <a:gd name="T6" fmla="*/ 2147483647 w 789"/>
                <a:gd name="T7" fmla="*/ 2147483647 h 890"/>
                <a:gd name="T8" fmla="*/ 2147483647 w 789"/>
                <a:gd name="T9" fmla="*/ 2147483647 h 890"/>
                <a:gd name="T10" fmla="*/ 2147483647 w 789"/>
                <a:gd name="T11" fmla="*/ 2147483647 h 890"/>
                <a:gd name="T12" fmla="*/ 2147483647 w 789"/>
                <a:gd name="T13" fmla="*/ 2147483647 h 890"/>
                <a:gd name="T14" fmla="*/ 2147483647 w 789"/>
                <a:gd name="T15" fmla="*/ 2147483647 h 890"/>
                <a:gd name="T16" fmla="*/ 2147483647 w 789"/>
                <a:gd name="T17" fmla="*/ 2147483647 h 890"/>
                <a:gd name="T18" fmla="*/ 2147483647 w 789"/>
                <a:gd name="T19" fmla="*/ 2147483647 h 890"/>
                <a:gd name="T20" fmla="*/ 2147483647 w 789"/>
                <a:gd name="T21" fmla="*/ 2147483647 h 890"/>
                <a:gd name="T22" fmla="*/ 2147483647 w 789"/>
                <a:gd name="T23" fmla="*/ 2147483647 h 890"/>
                <a:gd name="T24" fmla="*/ 2147483647 w 789"/>
                <a:gd name="T25" fmla="*/ 2147483647 h 890"/>
                <a:gd name="T26" fmla="*/ 2147483647 w 789"/>
                <a:gd name="T27" fmla="*/ 2147483647 h 890"/>
                <a:gd name="T28" fmla="*/ 2147483647 w 789"/>
                <a:gd name="T29" fmla="*/ 2147483647 h 890"/>
                <a:gd name="T30" fmla="*/ 2147483647 w 789"/>
                <a:gd name="T31" fmla="*/ 2147483647 h 890"/>
                <a:gd name="T32" fmla="*/ 2147483647 w 789"/>
                <a:gd name="T33" fmla="*/ 2147483647 h 890"/>
                <a:gd name="T34" fmla="*/ 2147483647 w 789"/>
                <a:gd name="T35" fmla="*/ 2147483647 h 890"/>
                <a:gd name="T36" fmla="*/ 2147483647 w 789"/>
                <a:gd name="T37" fmla="*/ 2147483647 h 890"/>
                <a:gd name="T38" fmla="*/ 2147483647 w 789"/>
                <a:gd name="T39" fmla="*/ 2147483647 h 890"/>
                <a:gd name="T40" fmla="*/ 2147483647 w 789"/>
                <a:gd name="T41" fmla="*/ 2147483647 h 890"/>
                <a:gd name="T42" fmla="*/ 2147483647 w 789"/>
                <a:gd name="T43" fmla="*/ 2147483647 h 890"/>
                <a:gd name="T44" fmla="*/ 2147483647 w 789"/>
                <a:gd name="T45" fmla="*/ 2147483647 h 890"/>
                <a:gd name="T46" fmla="*/ 2147483647 w 789"/>
                <a:gd name="T47" fmla="*/ 2147483647 h 890"/>
                <a:gd name="T48" fmla="*/ 2147483647 w 789"/>
                <a:gd name="T49" fmla="*/ 2147483647 h 890"/>
                <a:gd name="T50" fmla="*/ 2147483647 w 789"/>
                <a:gd name="T51" fmla="*/ 2147483647 h 890"/>
                <a:gd name="T52" fmla="*/ 2147483647 w 789"/>
                <a:gd name="T53" fmla="*/ 2147483647 h 890"/>
                <a:gd name="T54" fmla="*/ 2147483647 w 789"/>
                <a:gd name="T55" fmla="*/ 2147483647 h 890"/>
                <a:gd name="T56" fmla="*/ 2147483647 w 789"/>
                <a:gd name="T57" fmla="*/ 2147483647 h 890"/>
                <a:gd name="T58" fmla="*/ 2147483647 w 789"/>
                <a:gd name="T59" fmla="*/ 2147483647 h 890"/>
                <a:gd name="T60" fmla="*/ 2147483647 w 789"/>
                <a:gd name="T61" fmla="*/ 2147483647 h 890"/>
                <a:gd name="T62" fmla="*/ 2147483647 w 789"/>
                <a:gd name="T63" fmla="*/ 2147483647 h 890"/>
                <a:gd name="T64" fmla="*/ 2147483647 w 789"/>
                <a:gd name="T65" fmla="*/ 2147483647 h 890"/>
                <a:gd name="T66" fmla="*/ 2147483647 w 789"/>
                <a:gd name="T67" fmla="*/ 2147483647 h 890"/>
                <a:gd name="T68" fmla="*/ 2147483647 w 789"/>
                <a:gd name="T69" fmla="*/ 2147483647 h 890"/>
                <a:gd name="T70" fmla="*/ 2147483647 w 789"/>
                <a:gd name="T71" fmla="*/ 2147483647 h 890"/>
                <a:gd name="T72" fmla="*/ 2147483647 w 789"/>
                <a:gd name="T73" fmla="*/ 2147483647 h 890"/>
                <a:gd name="T74" fmla="*/ 2147483647 w 789"/>
                <a:gd name="T75" fmla="*/ 2147483647 h 890"/>
                <a:gd name="T76" fmla="*/ 2147483647 w 789"/>
                <a:gd name="T77" fmla="*/ 2147483647 h 890"/>
                <a:gd name="T78" fmla="*/ 2147483647 w 789"/>
                <a:gd name="T79" fmla="*/ 2147483647 h 890"/>
                <a:gd name="T80" fmla="*/ 2147483647 w 789"/>
                <a:gd name="T81" fmla="*/ 2147483647 h 890"/>
                <a:gd name="T82" fmla="*/ 2147483647 w 789"/>
                <a:gd name="T83" fmla="*/ 2147483647 h 890"/>
                <a:gd name="T84" fmla="*/ 2147483647 w 789"/>
                <a:gd name="T85" fmla="*/ 2147483647 h 890"/>
                <a:gd name="T86" fmla="*/ 2147483647 w 789"/>
                <a:gd name="T87" fmla="*/ 2147483647 h 890"/>
                <a:gd name="T88" fmla="*/ 2147483647 w 789"/>
                <a:gd name="T89" fmla="*/ 0 h 890"/>
                <a:gd name="T90" fmla="*/ 2147483647 w 789"/>
                <a:gd name="T91" fmla="*/ 2147483647 h 890"/>
                <a:gd name="T92" fmla="*/ 2147483647 w 789"/>
                <a:gd name="T93" fmla="*/ 2147483647 h 890"/>
                <a:gd name="T94" fmla="*/ 2147483647 w 789"/>
                <a:gd name="T95" fmla="*/ 2147483647 h 8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9"/>
                <a:gd name="T145" fmla="*/ 0 h 890"/>
                <a:gd name="T146" fmla="*/ 789 w 789"/>
                <a:gd name="T147" fmla="*/ 890 h 8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9" h="890">
                  <a:moveTo>
                    <a:pt x="300" y="130"/>
                  </a:moveTo>
                  <a:lnTo>
                    <a:pt x="311" y="132"/>
                  </a:lnTo>
                  <a:lnTo>
                    <a:pt x="325" y="134"/>
                  </a:lnTo>
                  <a:lnTo>
                    <a:pt x="340" y="138"/>
                  </a:lnTo>
                  <a:lnTo>
                    <a:pt x="350" y="140"/>
                  </a:lnTo>
                  <a:lnTo>
                    <a:pt x="362" y="143"/>
                  </a:lnTo>
                  <a:lnTo>
                    <a:pt x="373" y="147"/>
                  </a:lnTo>
                  <a:lnTo>
                    <a:pt x="385" y="150"/>
                  </a:lnTo>
                  <a:lnTo>
                    <a:pt x="396" y="153"/>
                  </a:lnTo>
                  <a:lnTo>
                    <a:pt x="408" y="158"/>
                  </a:lnTo>
                  <a:lnTo>
                    <a:pt x="423" y="164"/>
                  </a:lnTo>
                  <a:lnTo>
                    <a:pt x="435" y="169"/>
                  </a:lnTo>
                  <a:lnTo>
                    <a:pt x="447" y="174"/>
                  </a:lnTo>
                  <a:lnTo>
                    <a:pt x="461" y="180"/>
                  </a:lnTo>
                  <a:lnTo>
                    <a:pt x="474" y="187"/>
                  </a:lnTo>
                  <a:lnTo>
                    <a:pt x="486" y="193"/>
                  </a:lnTo>
                  <a:lnTo>
                    <a:pt x="497" y="200"/>
                  </a:lnTo>
                  <a:lnTo>
                    <a:pt x="507" y="206"/>
                  </a:lnTo>
                  <a:lnTo>
                    <a:pt x="519" y="213"/>
                  </a:lnTo>
                  <a:lnTo>
                    <a:pt x="530" y="220"/>
                  </a:lnTo>
                  <a:lnTo>
                    <a:pt x="542" y="229"/>
                  </a:lnTo>
                  <a:lnTo>
                    <a:pt x="554" y="237"/>
                  </a:lnTo>
                  <a:lnTo>
                    <a:pt x="564" y="245"/>
                  </a:lnTo>
                  <a:lnTo>
                    <a:pt x="575" y="253"/>
                  </a:lnTo>
                  <a:lnTo>
                    <a:pt x="591" y="267"/>
                  </a:lnTo>
                  <a:lnTo>
                    <a:pt x="608" y="282"/>
                  </a:lnTo>
                  <a:lnTo>
                    <a:pt x="621" y="294"/>
                  </a:lnTo>
                  <a:lnTo>
                    <a:pt x="637" y="312"/>
                  </a:lnTo>
                  <a:lnTo>
                    <a:pt x="647" y="325"/>
                  </a:lnTo>
                  <a:lnTo>
                    <a:pt x="659" y="340"/>
                  </a:lnTo>
                  <a:lnTo>
                    <a:pt x="672" y="356"/>
                  </a:lnTo>
                  <a:lnTo>
                    <a:pt x="683" y="371"/>
                  </a:lnTo>
                  <a:lnTo>
                    <a:pt x="694" y="389"/>
                  </a:lnTo>
                  <a:lnTo>
                    <a:pt x="705" y="405"/>
                  </a:lnTo>
                  <a:lnTo>
                    <a:pt x="715" y="423"/>
                  </a:lnTo>
                  <a:lnTo>
                    <a:pt x="725" y="439"/>
                  </a:lnTo>
                  <a:lnTo>
                    <a:pt x="734" y="458"/>
                  </a:lnTo>
                  <a:lnTo>
                    <a:pt x="742" y="476"/>
                  </a:lnTo>
                  <a:lnTo>
                    <a:pt x="749" y="496"/>
                  </a:lnTo>
                  <a:lnTo>
                    <a:pt x="756" y="516"/>
                  </a:lnTo>
                  <a:lnTo>
                    <a:pt x="765" y="543"/>
                  </a:lnTo>
                  <a:lnTo>
                    <a:pt x="771" y="567"/>
                  </a:lnTo>
                  <a:lnTo>
                    <a:pt x="777" y="591"/>
                  </a:lnTo>
                  <a:lnTo>
                    <a:pt x="780" y="615"/>
                  </a:lnTo>
                  <a:lnTo>
                    <a:pt x="784" y="643"/>
                  </a:lnTo>
                  <a:lnTo>
                    <a:pt x="787" y="678"/>
                  </a:lnTo>
                  <a:lnTo>
                    <a:pt x="788" y="705"/>
                  </a:lnTo>
                  <a:lnTo>
                    <a:pt x="787" y="732"/>
                  </a:lnTo>
                  <a:lnTo>
                    <a:pt x="785" y="758"/>
                  </a:lnTo>
                  <a:lnTo>
                    <a:pt x="782" y="782"/>
                  </a:lnTo>
                  <a:lnTo>
                    <a:pt x="779" y="807"/>
                  </a:lnTo>
                  <a:lnTo>
                    <a:pt x="774" y="833"/>
                  </a:lnTo>
                  <a:lnTo>
                    <a:pt x="767" y="860"/>
                  </a:lnTo>
                  <a:lnTo>
                    <a:pt x="758" y="889"/>
                  </a:lnTo>
                  <a:lnTo>
                    <a:pt x="706" y="728"/>
                  </a:lnTo>
                  <a:lnTo>
                    <a:pt x="508" y="762"/>
                  </a:lnTo>
                  <a:lnTo>
                    <a:pt x="514" y="734"/>
                  </a:lnTo>
                  <a:lnTo>
                    <a:pt x="516" y="716"/>
                  </a:lnTo>
                  <a:lnTo>
                    <a:pt x="516" y="697"/>
                  </a:lnTo>
                  <a:lnTo>
                    <a:pt x="514" y="675"/>
                  </a:lnTo>
                  <a:lnTo>
                    <a:pt x="511" y="653"/>
                  </a:lnTo>
                  <a:lnTo>
                    <a:pt x="506" y="629"/>
                  </a:lnTo>
                  <a:lnTo>
                    <a:pt x="501" y="610"/>
                  </a:lnTo>
                  <a:lnTo>
                    <a:pt x="492" y="589"/>
                  </a:lnTo>
                  <a:lnTo>
                    <a:pt x="485" y="570"/>
                  </a:lnTo>
                  <a:lnTo>
                    <a:pt x="475" y="552"/>
                  </a:lnTo>
                  <a:lnTo>
                    <a:pt x="467" y="539"/>
                  </a:lnTo>
                  <a:lnTo>
                    <a:pt x="458" y="527"/>
                  </a:lnTo>
                  <a:lnTo>
                    <a:pt x="450" y="515"/>
                  </a:lnTo>
                  <a:lnTo>
                    <a:pt x="440" y="504"/>
                  </a:lnTo>
                  <a:lnTo>
                    <a:pt x="430" y="492"/>
                  </a:lnTo>
                  <a:lnTo>
                    <a:pt x="421" y="484"/>
                  </a:lnTo>
                  <a:lnTo>
                    <a:pt x="411" y="473"/>
                  </a:lnTo>
                  <a:lnTo>
                    <a:pt x="401" y="465"/>
                  </a:lnTo>
                  <a:lnTo>
                    <a:pt x="389" y="456"/>
                  </a:lnTo>
                  <a:lnTo>
                    <a:pt x="374" y="447"/>
                  </a:lnTo>
                  <a:lnTo>
                    <a:pt x="362" y="438"/>
                  </a:lnTo>
                  <a:lnTo>
                    <a:pt x="352" y="433"/>
                  </a:lnTo>
                  <a:lnTo>
                    <a:pt x="337" y="424"/>
                  </a:lnTo>
                  <a:lnTo>
                    <a:pt x="324" y="419"/>
                  </a:lnTo>
                  <a:lnTo>
                    <a:pt x="313" y="415"/>
                  </a:lnTo>
                  <a:lnTo>
                    <a:pt x="300" y="411"/>
                  </a:lnTo>
                  <a:lnTo>
                    <a:pt x="283" y="407"/>
                  </a:lnTo>
                  <a:lnTo>
                    <a:pt x="266" y="404"/>
                  </a:lnTo>
                  <a:lnTo>
                    <a:pt x="249" y="402"/>
                  </a:lnTo>
                  <a:lnTo>
                    <a:pt x="231" y="401"/>
                  </a:lnTo>
                  <a:lnTo>
                    <a:pt x="222" y="400"/>
                  </a:lnTo>
                  <a:lnTo>
                    <a:pt x="222" y="545"/>
                  </a:lnTo>
                  <a:lnTo>
                    <a:pt x="0" y="276"/>
                  </a:lnTo>
                  <a:lnTo>
                    <a:pt x="221" y="0"/>
                  </a:lnTo>
                  <a:lnTo>
                    <a:pt x="221" y="124"/>
                  </a:lnTo>
                  <a:lnTo>
                    <a:pt x="233" y="125"/>
                  </a:lnTo>
                  <a:lnTo>
                    <a:pt x="250" y="125"/>
                  </a:lnTo>
                  <a:lnTo>
                    <a:pt x="268" y="127"/>
                  </a:lnTo>
                  <a:lnTo>
                    <a:pt x="286" y="128"/>
                  </a:lnTo>
                  <a:lnTo>
                    <a:pt x="300" y="130"/>
                  </a:lnTo>
                </a:path>
              </a:pathLst>
            </a:custGeom>
            <a:solidFill>
              <a:srgbClr val="03A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53 CuadroTexto"/>
            <p:cNvSpPr txBox="1">
              <a:spLocks noChangeArrowheads="1"/>
            </p:cNvSpPr>
            <p:nvPr/>
          </p:nvSpPr>
          <p:spPr bwMode="auto">
            <a:xfrm>
              <a:off x="3419522" y="3860931"/>
              <a:ext cx="1951160" cy="338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s-ES_tradnl" sz="1600" dirty="0">
                  <a:solidFill>
                    <a:schemeClr val="accent1"/>
                  </a:solidFill>
                </a:rPr>
                <a:t>Innovación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04 CuadroTexto"/>
          <p:cNvSpPr txBox="1">
            <a:spLocks noChangeArrowheads="1"/>
          </p:cNvSpPr>
          <p:nvPr/>
        </p:nvSpPr>
        <p:spPr bwMode="auto">
          <a:xfrm>
            <a:off x="510530" y="4495801"/>
            <a:ext cx="4781550" cy="5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5000"/>
              </a:spcBef>
              <a:buClr>
                <a:schemeClr val="accent1"/>
              </a:buClr>
              <a:buSzPct val="105000"/>
            </a:pPr>
            <a:r>
              <a:rPr lang="es-ES_tradnl" sz="1800" dirty="0">
                <a:solidFill>
                  <a:srgbClr val="03A2C4"/>
                </a:solidFill>
              </a:rPr>
              <a:t>Innovación y sostenibilidad</a:t>
            </a:r>
          </a:p>
        </p:txBody>
      </p:sp>
      <p:sp>
        <p:nvSpPr>
          <p:cNvPr id="9223" name="88 Rectángulo"/>
          <p:cNvSpPr>
            <a:spLocks noChangeArrowheads="1"/>
          </p:cNvSpPr>
          <p:nvPr/>
        </p:nvSpPr>
        <p:spPr bwMode="auto">
          <a:xfrm>
            <a:off x="636588" y="2907268"/>
            <a:ext cx="2308856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buClr>
                <a:srgbClr val="00B0CA"/>
              </a:buClr>
            </a:pPr>
            <a:r>
              <a:rPr lang="es-ES_tradnl" sz="1400" dirty="0">
                <a:solidFill>
                  <a:srgbClr val="000000"/>
                </a:solidFill>
              </a:rPr>
              <a:t>+200 </a:t>
            </a:r>
          </a:p>
          <a:p>
            <a:pPr algn="r" eaLnBrk="0" hangingPunct="0">
              <a:buClr>
                <a:srgbClr val="00B0CA"/>
              </a:buClr>
            </a:pPr>
            <a:r>
              <a:rPr lang="es-ES_tradnl" sz="1400" b="0" dirty="0"/>
              <a:t>universidades y centros de investigación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103937" y="5119807"/>
            <a:ext cx="25828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</a:rPr>
              <a:t>I+D+i</a:t>
            </a:r>
          </a:p>
          <a:p>
            <a:r>
              <a:rPr lang="es-ES" sz="1200" b="0" dirty="0" smtClean="0">
                <a:solidFill>
                  <a:schemeClr val="bg1"/>
                </a:solidFill>
              </a:rPr>
              <a:t>Una de las primeras compañías Europeas en Inversión en I+D+i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5036404"/>
            <a:ext cx="2837921" cy="121199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18921" y="5036404"/>
            <a:ext cx="2837921" cy="121199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" name="Picture 22" descr="mapa-proveedore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0800" y="837171"/>
            <a:ext cx="4292600" cy="4002560"/>
          </a:xfrm>
          <a:prstGeom prst="rect">
            <a:avLst/>
          </a:prstGeom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008188" y="1249898"/>
            <a:ext cx="2030412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s-ES_tradnl" sz="2000" b="0" baseline="30000" dirty="0" smtClean="0"/>
              <a:t>Instituciones del conocimiento</a:t>
            </a:r>
            <a:endParaRPr lang="es-ES_tradnl" sz="2000" b="0" baseline="30000" dirty="0"/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349376" y="1905000"/>
            <a:ext cx="2030412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s-ES_tradnl" sz="2000" b="0" baseline="30000" dirty="0" smtClean="0"/>
              <a:t>Centros del conocimiento</a:t>
            </a:r>
            <a:endParaRPr lang="es-ES_tradnl" sz="2000" b="0" baseline="30000" dirty="0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884988" y="2636912"/>
            <a:ext cx="2030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s-ES_tradnl" sz="2000" b="0" baseline="30000" dirty="0" smtClean="0"/>
              <a:t>Colaboración con fundaciones y asociaciones</a:t>
            </a:r>
            <a:endParaRPr lang="es-ES_tradnl" sz="2000" b="0" baseline="30000" dirty="0"/>
          </a:p>
        </p:txBody>
      </p:sp>
      <p:sp>
        <p:nvSpPr>
          <p:cNvPr id="28" name="12 Título"/>
          <p:cNvSpPr>
            <a:spLocks noGrp="1"/>
          </p:cNvSpPr>
          <p:nvPr>
            <p:ph type="title"/>
          </p:nvPr>
        </p:nvSpPr>
        <p:spPr>
          <a:xfrm>
            <a:off x="511175" y="287339"/>
            <a:ext cx="8307388" cy="1181100"/>
          </a:xfrm>
        </p:spPr>
        <p:txBody>
          <a:bodyPr/>
          <a:lstStyle/>
          <a:p>
            <a:r>
              <a:rPr lang="es-ES" sz="2400" dirty="0" smtClean="0"/>
              <a:t>Innovación y+</a:t>
            </a:r>
            <a:endParaRPr lang="es-E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81000" y="5036404"/>
            <a:ext cx="8513763" cy="1211997"/>
            <a:chOff x="511175" y="4953000"/>
            <a:chExt cx="7839075" cy="1211997"/>
          </a:xfrm>
        </p:grpSpPr>
        <p:sp>
          <p:nvSpPr>
            <p:cNvPr id="22" name="Rectangle 17"/>
            <p:cNvSpPr/>
            <p:nvPr/>
          </p:nvSpPr>
          <p:spPr bwMode="auto">
            <a:xfrm>
              <a:off x="511175" y="4953000"/>
              <a:ext cx="2613025" cy="1211997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18"/>
            <p:cNvSpPr/>
            <p:nvPr/>
          </p:nvSpPr>
          <p:spPr bwMode="auto">
            <a:xfrm>
              <a:off x="3124200" y="4953000"/>
              <a:ext cx="2613025" cy="1211997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Rectangle 19"/>
            <p:cNvSpPr/>
            <p:nvPr/>
          </p:nvSpPr>
          <p:spPr bwMode="auto">
            <a:xfrm>
              <a:off x="5737225" y="4953000"/>
              <a:ext cx="2613025" cy="1211997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1" name="Rectangle 104"/>
          <p:cNvSpPr>
            <a:spLocks noChangeArrowheads="1"/>
          </p:cNvSpPr>
          <p:nvPr/>
        </p:nvSpPr>
        <p:spPr bwMode="auto">
          <a:xfrm>
            <a:off x="647340" y="5309592"/>
            <a:ext cx="8018821" cy="98339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pic>
        <p:nvPicPr>
          <p:cNvPr id="33" name="Picture 24" descr="dow_np.jpg"/>
          <p:cNvPicPr>
            <a:picLocks noChangeAspect="1"/>
          </p:cNvPicPr>
          <p:nvPr/>
        </p:nvPicPr>
        <p:blipFill>
          <a:blip r:embed="rId4" cstate="email"/>
          <a:srcRect l="4583" t="28082" r="27917" b="24762"/>
          <a:stretch>
            <a:fillRect/>
          </a:stretch>
        </p:blipFill>
        <p:spPr>
          <a:xfrm>
            <a:off x="3433934" y="5503152"/>
            <a:ext cx="2438400" cy="518136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 bwMode="auto">
          <a:xfrm>
            <a:off x="658149" y="5309592"/>
            <a:ext cx="2610000" cy="983397"/>
          </a:xfrm>
          <a:prstGeom prst="rect">
            <a:avLst/>
          </a:prstGeom>
          <a:solidFill>
            <a:srgbClr val="00B0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TextBox 15"/>
          <p:cNvSpPr txBox="1"/>
          <p:nvPr/>
        </p:nvSpPr>
        <p:spPr bwMode="auto">
          <a:xfrm>
            <a:off x="647340" y="5301208"/>
            <a:ext cx="2632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</a:rPr>
              <a:t>8 años</a:t>
            </a:r>
          </a:p>
          <a:p>
            <a:r>
              <a:rPr lang="es-ES" sz="1200" b="0" dirty="0" smtClean="0">
                <a:solidFill>
                  <a:schemeClr val="bg1"/>
                </a:solidFill>
              </a:rPr>
              <a:t>1ª compañía mundial de su sector en el Dow Jones Sustainability Indexes 8 años consecutivos</a:t>
            </a:r>
          </a:p>
        </p:txBody>
      </p:sp>
      <p:sp>
        <p:nvSpPr>
          <p:cNvPr id="36" name="35 Rectángulo"/>
          <p:cNvSpPr/>
          <p:nvPr/>
        </p:nvSpPr>
        <p:spPr bwMode="auto">
          <a:xfrm>
            <a:off x="6056840" y="5309592"/>
            <a:ext cx="2609321" cy="983397"/>
          </a:xfrm>
          <a:prstGeom prst="rect">
            <a:avLst/>
          </a:prstGeom>
          <a:solidFill>
            <a:srgbClr val="00B0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TextBox 16"/>
          <p:cNvSpPr txBox="1"/>
          <p:nvPr/>
        </p:nvSpPr>
        <p:spPr bwMode="auto">
          <a:xfrm>
            <a:off x="6055384" y="5417403"/>
            <a:ext cx="25828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</a:rPr>
              <a:t>I+D+i</a:t>
            </a:r>
          </a:p>
          <a:p>
            <a:r>
              <a:rPr lang="es-ES" sz="1200" b="0" dirty="0" smtClean="0">
                <a:solidFill>
                  <a:schemeClr val="bg1"/>
                </a:solidFill>
              </a:rPr>
              <a:t>Una de las primeras compañías Europeas en Inversión en I+D+i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r>
              <a:rPr lang="es-ES" kern="0" cap="all" dirty="0">
                <a:solidFill>
                  <a:schemeClr val="accent1"/>
                </a:solidFill>
                <a:latin typeface="Arial"/>
                <a:ea typeface="+mj-ea"/>
                <a:cs typeface="Arial"/>
              </a:rPr>
              <a:t>Talento global</a:t>
            </a:r>
          </a:p>
        </p:txBody>
      </p:sp>
      <p:sp>
        <p:nvSpPr>
          <p:cNvPr id="10244" name="56 CuadroTexto"/>
          <p:cNvSpPr txBox="1">
            <a:spLocks noChangeArrowheads="1"/>
          </p:cNvSpPr>
          <p:nvPr/>
        </p:nvSpPr>
        <p:spPr bwMode="auto">
          <a:xfrm>
            <a:off x="5562600" y="3962400"/>
            <a:ext cx="2209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s-ES_tradnl" sz="1400" dirty="0" smtClean="0">
                <a:solidFill>
                  <a:srgbClr val="00B0CA"/>
                </a:solidFill>
              </a:rPr>
              <a:t>43.000 </a:t>
            </a:r>
            <a:r>
              <a:rPr lang="es-ES_tradnl" sz="1400" b="0" dirty="0" smtClean="0">
                <a:solidFill>
                  <a:srgbClr val="00B0CA"/>
                </a:solidFill>
              </a:rPr>
              <a:t>profesionales</a:t>
            </a:r>
          </a:p>
          <a:p>
            <a:pPr eaLnBrk="0" hangingPunct="0">
              <a:spcAft>
                <a:spcPts val="1200"/>
              </a:spcAft>
            </a:pPr>
            <a:r>
              <a:rPr lang="es-ES_tradnl" sz="1400" dirty="0" smtClean="0">
                <a:solidFill>
                  <a:srgbClr val="00B0CA"/>
                </a:solidFill>
              </a:rPr>
              <a:t>83% </a:t>
            </a:r>
            <a:r>
              <a:rPr lang="es-ES_tradnl" sz="1400" b="0" dirty="0" smtClean="0">
                <a:solidFill>
                  <a:srgbClr val="00B0CA"/>
                </a:solidFill>
              </a:rPr>
              <a:t>graduados</a:t>
            </a:r>
          </a:p>
          <a:p>
            <a:pPr eaLnBrk="0" hangingPunct="0">
              <a:spcAft>
                <a:spcPts val="1200"/>
              </a:spcAft>
            </a:pPr>
            <a:r>
              <a:rPr lang="es-ES_tradnl" sz="1400" dirty="0" smtClean="0">
                <a:solidFill>
                  <a:srgbClr val="00B0CA"/>
                </a:solidFill>
              </a:rPr>
              <a:t>Alta </a:t>
            </a:r>
            <a:r>
              <a:rPr lang="es-ES_tradnl" sz="1400" b="0" dirty="0" smtClean="0">
                <a:solidFill>
                  <a:srgbClr val="00B0CA"/>
                </a:solidFill>
              </a:rPr>
              <a:t>cualificación</a:t>
            </a:r>
          </a:p>
          <a:p>
            <a:pPr eaLnBrk="0" hangingPunct="0">
              <a:spcAft>
                <a:spcPts val="1200"/>
              </a:spcAft>
            </a:pPr>
            <a:r>
              <a:rPr lang="es-ES_tradnl" sz="1400" dirty="0" smtClean="0">
                <a:solidFill>
                  <a:srgbClr val="00B0CA"/>
                </a:solidFill>
              </a:rPr>
              <a:t>43 </a:t>
            </a:r>
            <a:r>
              <a:rPr lang="es-ES_tradnl" sz="1400" b="0" dirty="0" smtClean="0">
                <a:solidFill>
                  <a:srgbClr val="00B0CA"/>
                </a:solidFill>
              </a:rPr>
              <a:t>nacionalidades</a:t>
            </a:r>
          </a:p>
        </p:txBody>
      </p:sp>
      <p:cxnSp>
        <p:nvCxnSpPr>
          <p:cNvPr id="16" name="Straight Connector 15"/>
          <p:cNvCxnSpPr>
            <a:endCxn id="13" idx="2"/>
          </p:cNvCxnSpPr>
          <p:nvPr/>
        </p:nvCxnSpPr>
        <p:spPr bwMode="auto">
          <a:xfrm flipV="1">
            <a:off x="609600" y="4837068"/>
            <a:ext cx="4499066" cy="41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3422559" y="4724401"/>
            <a:ext cx="225334" cy="22533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51267" y="4724401"/>
            <a:ext cx="225334" cy="22533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150938" y="4724401"/>
            <a:ext cx="225334" cy="22533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19291" y="4724401"/>
            <a:ext cx="225334" cy="225335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08666" y="4724401"/>
            <a:ext cx="225334" cy="225335"/>
          </a:xfrm>
          <a:prstGeom prst="ellipse">
            <a:avLst/>
          </a:prstGeom>
          <a:solidFill>
            <a:srgbClr val="C3CD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6" descr="D:\EXPOINDRA\Imagen3.jpg"/>
          <p:cNvPicPr>
            <a:picLocks noChangeAspect="1" noChangeArrowheads="1"/>
          </p:cNvPicPr>
          <p:nvPr/>
        </p:nvPicPr>
        <p:blipFill>
          <a:blip r:embed="rId3" cstate="email"/>
          <a:srcRect r="-19160"/>
          <a:stretch>
            <a:fillRect/>
          </a:stretch>
        </p:blipFill>
        <p:spPr bwMode="auto">
          <a:xfrm>
            <a:off x="2483768" y="1269040"/>
            <a:ext cx="2520281" cy="2520000"/>
          </a:xfrm>
          <a:prstGeom prst="rect">
            <a:avLst/>
          </a:prstGeom>
          <a:noFill/>
        </p:spPr>
      </p:pic>
      <p:pic>
        <p:nvPicPr>
          <p:cNvPr id="20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68759"/>
            <a:ext cx="2446998" cy="252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261740"/>
            <a:ext cx="226516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269040"/>
            <a:ext cx="200649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Screen Shot 2013-10-31 at 17.37.22 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97024"/>
            <a:ext cx="896347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7231967" y="908720"/>
            <a:ext cx="1590801" cy="159080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rgbClr val="A4C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royectos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138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países</a:t>
            </a:r>
            <a:endParaRPr kumimoji="0" 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528523" y="4653136"/>
            <a:ext cx="1563757" cy="1563756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rgbClr val="A4C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Compañías operativas 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45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países</a:t>
            </a:r>
            <a:endParaRPr kumimoji="0" 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331640" y="1772816"/>
            <a:ext cx="1219200" cy="121920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28% 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América</a:t>
            </a:r>
            <a:endParaRPr kumimoji="0" 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10800000">
            <a:off x="1738040" y="2992016"/>
            <a:ext cx="392853" cy="338667"/>
          </a:xfrm>
          <a:prstGeom prst="triangle">
            <a:avLst/>
          </a:prstGeom>
          <a:solidFill>
            <a:srgbClr val="03A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26 Grupo"/>
          <p:cNvGrpSpPr/>
          <p:nvPr/>
        </p:nvGrpSpPr>
        <p:grpSpPr>
          <a:xfrm>
            <a:off x="3779912" y="1772816"/>
            <a:ext cx="1219200" cy="1557867"/>
            <a:chOff x="3546806" y="1978368"/>
            <a:chExt cx="1219200" cy="1557867"/>
          </a:xfrm>
        </p:grpSpPr>
        <p:sp>
          <p:nvSpPr>
            <p:cNvPr id="25" name="Oval 24"/>
            <p:cNvSpPr/>
            <p:nvPr/>
          </p:nvSpPr>
          <p:spPr bwMode="auto">
            <a:xfrm>
              <a:off x="3546806" y="1978368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127000" cap="flat" cmpd="sng" algn="ctr">
              <a:solidFill>
                <a:srgbClr val="03A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20% </a:t>
              </a: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Europa</a:t>
              </a:r>
              <a:endParaRPr kumimoji="0" 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 rot="10800000">
              <a:off x="3953206" y="3197568"/>
              <a:ext cx="392853" cy="338667"/>
            </a:xfrm>
            <a:prstGeom prst="triangle">
              <a:avLst/>
            </a:prstGeom>
            <a:solidFill>
              <a:srgbClr val="03A2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" name="Oval 27"/>
          <p:cNvSpPr/>
          <p:nvPr/>
        </p:nvSpPr>
        <p:spPr bwMode="auto">
          <a:xfrm>
            <a:off x="5364088" y="2447197"/>
            <a:ext cx="1219200" cy="121920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rgbClr val="03A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13% </a:t>
            </a:r>
            <a:r>
              <a:rPr lang="es-ES" sz="900" b="0" dirty="0" smtClean="0">
                <a:latin typeface="Arial" charset="0"/>
                <a:ea typeface="ＭＳ Ｐゴシック" charset="-128"/>
                <a:cs typeface="ＭＳ Ｐゴシック" charset="-128"/>
              </a:rPr>
              <a:t>Asia / África</a:t>
            </a:r>
            <a:endParaRPr kumimoji="0" 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5770488" y="3666397"/>
            <a:ext cx="392853" cy="338667"/>
          </a:xfrm>
          <a:prstGeom prst="triangle">
            <a:avLst/>
          </a:prstGeom>
          <a:solidFill>
            <a:srgbClr val="03A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>
            <a:off x="4628834" y="6323911"/>
            <a:ext cx="74680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3A2C4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703987" y="4601548"/>
            <a:ext cx="1563757" cy="1563756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rgbClr val="A4C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78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entros de Excelencia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y Software Labs</a:t>
            </a:r>
            <a:endParaRPr kumimoji="0" 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r>
              <a:rPr lang="es-ES" kern="0" cap="all" dirty="0" smtClean="0">
                <a:solidFill>
                  <a:schemeClr val="accent1"/>
                </a:solidFill>
                <a:latin typeface="Arial"/>
                <a:ea typeface="+mj-ea"/>
                <a:cs typeface="Arial"/>
              </a:rPr>
              <a:t>Experiencia global, desarrollo local</a:t>
            </a:r>
            <a:endParaRPr lang="es-ES" kern="0" cap="all" dirty="0">
              <a:solidFill>
                <a:schemeClr val="accent1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3" name="29 Grupo"/>
          <p:cNvGrpSpPr/>
          <p:nvPr/>
        </p:nvGrpSpPr>
        <p:grpSpPr>
          <a:xfrm>
            <a:off x="3615502" y="3602296"/>
            <a:ext cx="1162292" cy="1544843"/>
            <a:chOff x="3846653" y="3595951"/>
            <a:chExt cx="972000" cy="1308310"/>
          </a:xfrm>
        </p:grpSpPr>
        <p:grpSp>
          <p:nvGrpSpPr>
            <p:cNvPr id="4" name="41 Grupo"/>
            <p:cNvGrpSpPr/>
            <p:nvPr/>
          </p:nvGrpSpPr>
          <p:grpSpPr>
            <a:xfrm>
              <a:off x="3846653" y="3595951"/>
              <a:ext cx="972000" cy="1308310"/>
              <a:chOff x="4071342" y="3518577"/>
              <a:chExt cx="972000" cy="1308310"/>
            </a:xfrm>
          </p:grpSpPr>
          <p:sp>
            <p:nvSpPr>
              <p:cNvPr id="35" name="Oval 24"/>
              <p:cNvSpPr>
                <a:spLocks noChangeAspect="1"/>
              </p:cNvSpPr>
              <p:nvPr/>
            </p:nvSpPr>
            <p:spPr bwMode="auto">
              <a:xfrm rot="21540000">
                <a:off x="4071342" y="3825528"/>
                <a:ext cx="972000" cy="1001359"/>
              </a:xfrm>
              <a:prstGeom prst="ellipse">
                <a:avLst/>
              </a:prstGeom>
              <a:solidFill>
                <a:srgbClr val="FFFFFF"/>
              </a:solidFill>
              <a:ln w="127000" cap="flat" cmpd="sng" algn="ctr">
                <a:solidFill>
                  <a:srgbClr val="03A2C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37% </a:t>
                </a:r>
                <a:r>
                  <a:rPr kumimoji="0" lang="es-E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España</a:t>
                </a:r>
                <a:endParaRPr kumimoji="0" lang="es-E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" name="Isosceles Triangle 25"/>
              <p:cNvSpPr/>
              <p:nvPr/>
            </p:nvSpPr>
            <p:spPr bwMode="auto">
              <a:xfrm>
                <a:off x="4362057" y="3518577"/>
                <a:ext cx="324000" cy="288000"/>
              </a:xfrm>
              <a:prstGeom prst="triangle">
                <a:avLst/>
              </a:prstGeom>
              <a:solidFill>
                <a:srgbClr val="03A2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3" name="42 CuadroTexto"/>
            <p:cNvSpPr txBox="1"/>
            <p:nvPr/>
          </p:nvSpPr>
          <p:spPr bwMode="auto">
            <a:xfrm>
              <a:off x="3990669" y="4190970"/>
              <a:ext cx="671315" cy="40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1600" dirty="0" smtClean="0"/>
                <a:t>39%</a:t>
              </a:r>
            </a:p>
            <a:p>
              <a:pPr algn="ctr"/>
              <a:r>
                <a:rPr lang="es-ES" sz="900" b="0" dirty="0" smtClean="0"/>
                <a:t>España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2400" dirty="0" smtClean="0">
                <a:ea typeface="+mj-ea"/>
              </a:rPr>
              <a:t>CLIENTES LÍDERES EN TODAS LAS GEOGRAFÍAS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608546" y="914400"/>
            <a:ext cx="8064000" cy="935037"/>
          </a:xfrm>
          <a:prstGeom prst="rect">
            <a:avLst/>
          </a:prstGeom>
          <a:solidFill>
            <a:srgbClr val="00B0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9" name="12 CuadroTexto"/>
          <p:cNvSpPr txBox="1">
            <a:spLocks noChangeArrowheads="1"/>
          </p:cNvSpPr>
          <p:nvPr/>
        </p:nvSpPr>
        <p:spPr bwMode="auto">
          <a:xfrm>
            <a:off x="6777272" y="1152524"/>
            <a:ext cx="1892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Asia, </a:t>
            </a:r>
            <a:r>
              <a:rPr lang="en-US" sz="1400" b="0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Oriente</a:t>
            </a:r>
            <a:r>
              <a:rPr lang="en-US" sz="1400" b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Medio</a:t>
            </a:r>
            <a:r>
              <a:rPr lang="en-US" sz="1400" b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y África</a:t>
            </a:r>
            <a:endParaRPr lang="en-US" sz="1400" b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4716016" y="1254695"/>
            <a:ext cx="2089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1400" b="0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Europa</a:t>
            </a:r>
            <a:endParaRPr lang="en-US" sz="1400" b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6" name="12 CuadroTexto"/>
          <p:cNvSpPr txBox="1">
            <a:spLocks noChangeArrowheads="1"/>
          </p:cNvSpPr>
          <p:nvPr/>
        </p:nvSpPr>
        <p:spPr bwMode="auto">
          <a:xfrm>
            <a:off x="605449" y="1228725"/>
            <a:ext cx="203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España </a:t>
            </a:r>
            <a:endParaRPr lang="en-US" sz="1400" b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7" name="10 CuadroTexto"/>
          <p:cNvSpPr txBox="1">
            <a:spLocks noChangeArrowheads="1"/>
          </p:cNvSpPr>
          <p:nvPr/>
        </p:nvSpPr>
        <p:spPr bwMode="auto">
          <a:xfrm>
            <a:off x="2635999" y="1243014"/>
            <a:ext cx="20800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1400" b="0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América</a:t>
            </a:r>
            <a:endParaRPr lang="en-US" sz="1400" b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121" name="120 Grupo"/>
          <p:cNvGrpSpPr/>
          <p:nvPr/>
        </p:nvGrpSpPr>
        <p:grpSpPr>
          <a:xfrm>
            <a:off x="4798664" y="2138536"/>
            <a:ext cx="1861568" cy="3378695"/>
            <a:chOff x="4726656" y="2138536"/>
            <a:chExt cx="1861568" cy="3378695"/>
          </a:xfrm>
        </p:grpSpPr>
        <p:pic>
          <p:nvPicPr>
            <p:cNvPr id="13322" name="Picture 4" descr="Home">
              <a:hlinkClick r:id="rId3" tooltip="Home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 bwMode="auto">
            <a:xfrm>
              <a:off x="4980560" y="2138536"/>
              <a:ext cx="515620" cy="54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3" name="69 Grupo"/>
            <p:cNvGrpSpPr>
              <a:grpSpLocks/>
            </p:cNvGrpSpPr>
            <p:nvPr/>
          </p:nvGrpSpPr>
          <p:grpSpPr bwMode="auto">
            <a:xfrm>
              <a:off x="5369228" y="2765487"/>
              <a:ext cx="978507" cy="257274"/>
              <a:chOff x="6444208" y="1747599"/>
              <a:chExt cx="1208151" cy="341313"/>
            </a:xfrm>
          </p:grpSpPr>
          <p:pic>
            <p:nvPicPr>
              <p:cNvPr id="13424" name="Picture 29" descr="http://t3.gstatic.com/images?q=tbn:ANd9GcT0Wp0LMa23n42bXQDQ6SaHnlVSilPvki6e6D3tWopwbH7TjMAepg"/>
              <p:cNvPicPr>
                <a:picLocks noChangeAspect="1" noChangeArrowheads="1"/>
              </p:cNvPicPr>
              <p:nvPr/>
            </p:nvPicPr>
            <p:blipFill>
              <a:blip r:embed="rId5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6444208" y="1747599"/>
                <a:ext cx="760413" cy="341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auto">
              <a:xfrm>
                <a:off x="6760112" y="1752782"/>
                <a:ext cx="892247" cy="3266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s-ES" sz="10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DFS</a:t>
                </a:r>
              </a:p>
            </p:txBody>
          </p:sp>
        </p:grpSp>
        <p:pic>
          <p:nvPicPr>
            <p:cNvPr id="13324" name="Picture 8" descr="Logo Eurofighter">
              <a:hlinkClick r:id="rId6" tooltip="Back to Start page of eurofighter.com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grayscl/>
            </a:blip>
            <a:srcRect/>
            <a:stretch>
              <a:fillRect/>
            </a:stretch>
          </p:blipFill>
          <p:spPr bwMode="auto">
            <a:xfrm>
              <a:off x="4935638" y="4997885"/>
              <a:ext cx="613276" cy="193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8" descr="http://t3.gstatic.com/images?q=tbn:ANd9GcTG3Z120pun7WHdhFTLJ1rfyhcHiBKAS9j4sbx9-HGbHASGwT-Z"/>
            <p:cNvPicPr>
              <a:picLocks noChangeAspect="1" noChangeArrowheads="1"/>
            </p:cNvPicPr>
            <p:nvPr/>
          </p:nvPicPr>
          <p:blipFill>
            <a:blip r:embed="rId8" cstate="email">
              <a:grayscl/>
            </a:blip>
            <a:srcRect/>
            <a:stretch>
              <a:fillRect/>
            </a:stretch>
          </p:blipFill>
          <p:spPr bwMode="auto">
            <a:xfrm>
              <a:off x="4726656" y="2783061"/>
              <a:ext cx="626947" cy="26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6" name="94 Grupo"/>
            <p:cNvGrpSpPr>
              <a:grpSpLocks/>
            </p:cNvGrpSpPr>
            <p:nvPr/>
          </p:nvGrpSpPr>
          <p:grpSpPr bwMode="auto">
            <a:xfrm>
              <a:off x="5565567" y="4775336"/>
              <a:ext cx="806633" cy="741895"/>
              <a:chOff x="6659819" y="4471054"/>
              <a:chExt cx="996330" cy="986471"/>
            </a:xfrm>
          </p:grpSpPr>
          <p:sp>
            <p:nvSpPr>
              <p:cNvPr id="96" name="Text Box 53"/>
              <p:cNvSpPr txBox="1">
                <a:spLocks noChangeArrowheads="1"/>
              </p:cNvSpPr>
              <p:nvPr/>
            </p:nvSpPr>
            <p:spPr bwMode="auto">
              <a:xfrm>
                <a:off x="6659819" y="5007362"/>
                <a:ext cx="996330" cy="4501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Ejercito Italiano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  <p:pic>
            <p:nvPicPr>
              <p:cNvPr id="13423" name="96 Imagen" descr="Fuerzas armadas Italia.jpg"/>
              <p:cNvPicPr>
                <a:picLocks noChangeAspect="1"/>
              </p:cNvPicPr>
              <p:nvPr/>
            </p:nvPicPr>
            <p:blipFill>
              <a:blip r:embed="rId9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7013966" y="4471054"/>
                <a:ext cx="288032" cy="58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7" name="100 Grupo"/>
            <p:cNvGrpSpPr>
              <a:grpSpLocks/>
            </p:cNvGrpSpPr>
            <p:nvPr/>
          </p:nvGrpSpPr>
          <p:grpSpPr bwMode="auto">
            <a:xfrm>
              <a:off x="5724951" y="3199976"/>
              <a:ext cx="863273" cy="733080"/>
              <a:chOff x="7374551" y="3835834"/>
              <a:chExt cx="1065213" cy="974588"/>
            </a:xfrm>
          </p:grpSpPr>
          <p:pic>
            <p:nvPicPr>
              <p:cNvPr id="13420" name="101 Imagen" descr="fuerzas armadas británicas.png"/>
              <p:cNvPicPr>
                <a:picLocks noChangeAspect="1"/>
              </p:cNvPicPr>
              <p:nvPr/>
            </p:nvPicPr>
            <p:blipFill>
              <a:blip r:embed="rId10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7718353" y="3835834"/>
                <a:ext cx="377609" cy="551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Text Box 53"/>
              <p:cNvSpPr txBox="1">
                <a:spLocks noChangeArrowheads="1"/>
              </p:cNvSpPr>
              <p:nvPr/>
            </p:nvSpPr>
            <p:spPr bwMode="auto">
              <a:xfrm>
                <a:off x="7374551" y="4360334"/>
                <a:ext cx="1065213" cy="4500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Ejercito Británico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</p:grpSp>
        <p:pic>
          <p:nvPicPr>
            <p:cNvPr id="13328" name="Picture 21" descr="http://www.ejercitodelaire.mde.es/stweb/ea/ficheros/swf/Aspa360HD/files/hotspotFiles/images/logo_eurocopter2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grayscl/>
            </a:blip>
            <a:srcRect/>
            <a:stretch>
              <a:fillRect/>
            </a:stretch>
          </p:blipFill>
          <p:spPr bwMode="auto">
            <a:xfrm>
              <a:off x="5662194" y="2388534"/>
              <a:ext cx="837884" cy="12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36" descr="http://t0.gstatic.com/images?q=tbn:ANd9GcQ3pAAq6L7q8NNjW2jFB16r8qEQm8PYJz6mgE17KznTB4zLfMwkQQ"/>
            <p:cNvPicPr>
              <a:picLocks noChangeAspect="1" noChangeArrowheads="1"/>
            </p:cNvPicPr>
            <p:nvPr/>
          </p:nvPicPr>
          <p:blipFill>
            <a:blip r:embed="rId13" cstate="email">
              <a:grayscl/>
            </a:blip>
            <a:srcRect t="27658" b="35464"/>
            <a:stretch>
              <a:fillRect/>
            </a:stretch>
          </p:blipFill>
          <p:spPr bwMode="auto">
            <a:xfrm>
              <a:off x="5242276" y="3456884"/>
              <a:ext cx="484371" cy="160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86 Imagen" descr="Esa.png"/>
            <p:cNvPicPr>
              <a:picLocks noChangeAspect="1"/>
            </p:cNvPicPr>
            <p:nvPr/>
          </p:nvPicPr>
          <p:blipFill>
            <a:blip r:embed="rId14" cstate="email">
              <a:grayscl/>
            </a:blip>
            <a:srcRect/>
            <a:stretch>
              <a:fillRect/>
            </a:stretch>
          </p:blipFill>
          <p:spPr bwMode="auto">
            <a:xfrm>
              <a:off x="5039153" y="3732272"/>
              <a:ext cx="468746" cy="17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26"/>
            <p:cNvPicPr>
              <a:picLocks noChangeAspect="1" noChangeArrowheads="1"/>
            </p:cNvPicPr>
            <p:nvPr/>
          </p:nvPicPr>
          <p:blipFill>
            <a:blip r:embed="rId15" cstate="email">
              <a:grayscl/>
            </a:blip>
            <a:srcRect/>
            <a:stretch>
              <a:fillRect/>
            </a:stretch>
          </p:blipFill>
          <p:spPr bwMode="auto">
            <a:xfrm>
              <a:off x="4933685" y="3195168"/>
              <a:ext cx="675775" cy="16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8" name="Picture 44" descr="Orange">
              <a:hlinkClick r:id="rId16" tooltip="Orange"/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grayscl/>
            </a:blip>
            <a:srcRect/>
            <a:stretch>
              <a:fillRect/>
            </a:stretch>
          </p:blipFill>
          <p:spPr bwMode="auto">
            <a:xfrm>
              <a:off x="6003576" y="4134488"/>
              <a:ext cx="490454" cy="44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1" name="Picture 38" descr="Portugal Telecom"/>
            <p:cNvPicPr>
              <a:picLocks noChangeAspect="1" noChangeArrowheads="1"/>
            </p:cNvPicPr>
            <p:nvPr/>
          </p:nvPicPr>
          <p:blipFill>
            <a:blip r:embed="rId18" cstate="email">
              <a:grayscl/>
            </a:blip>
            <a:srcRect/>
            <a:stretch>
              <a:fillRect/>
            </a:stretch>
          </p:blipFill>
          <p:spPr bwMode="auto">
            <a:xfrm>
              <a:off x="5123136" y="4335782"/>
              <a:ext cx="373044" cy="35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4" name="Group 123"/>
          <p:cNvGrpSpPr/>
          <p:nvPr/>
        </p:nvGrpSpPr>
        <p:grpSpPr>
          <a:xfrm>
            <a:off x="6823967" y="2171733"/>
            <a:ext cx="2068513" cy="3207163"/>
            <a:chOff x="6999287" y="2546352"/>
            <a:chExt cx="2068513" cy="3207163"/>
          </a:xfrm>
        </p:grpSpPr>
        <p:pic>
          <p:nvPicPr>
            <p:cNvPr id="13316" name="Picture 36" descr="http://newsinfo.inquirer.net/files/2012/04/meralco_logo_twitter.jpg"/>
            <p:cNvPicPr>
              <a:picLocks noChangeAspect="1" noChangeArrowheads="1"/>
            </p:cNvPicPr>
            <p:nvPr/>
          </p:nvPicPr>
          <p:blipFill>
            <a:blip r:embed="rId19" cstate="email">
              <a:grayscl/>
            </a:blip>
            <a:srcRect/>
            <a:stretch>
              <a:fillRect/>
            </a:stretch>
          </p:blipFill>
          <p:spPr bwMode="auto">
            <a:xfrm>
              <a:off x="8123237" y="2709862"/>
              <a:ext cx="38100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12 CuadroTexto"/>
            <p:cNvSpPr txBox="1">
              <a:spLocks noChangeArrowheads="1"/>
            </p:cNvSpPr>
            <p:nvPr/>
          </p:nvSpPr>
          <p:spPr bwMode="auto">
            <a:xfrm>
              <a:off x="8180387" y="4857750"/>
              <a:ext cx="55086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800">
                  <a:solidFill>
                    <a:srgbClr val="FFFFFF"/>
                  </a:solidFill>
                </a:rPr>
                <a:t>6</a:t>
              </a:r>
            </a:p>
          </p:txBody>
        </p:sp>
        <p:grpSp>
          <p:nvGrpSpPr>
            <p:cNvPr id="13333" name="136 Grupo"/>
            <p:cNvGrpSpPr>
              <a:grpSpLocks/>
            </p:cNvGrpSpPr>
            <p:nvPr/>
          </p:nvGrpSpPr>
          <p:grpSpPr bwMode="auto">
            <a:xfrm>
              <a:off x="7402512" y="3225800"/>
              <a:ext cx="1665288" cy="285750"/>
              <a:chOff x="7092280" y="4763190"/>
              <a:chExt cx="2239843" cy="394002"/>
            </a:xfrm>
          </p:grpSpPr>
          <p:pic>
            <p:nvPicPr>
              <p:cNvPr id="13396" name="Picture 19" descr="http://extranet.uic.org/documents/logososs/sro.gif"/>
              <p:cNvPicPr>
                <a:picLocks noChangeAspect="1" noChangeArrowheads="1"/>
              </p:cNvPicPr>
              <p:nvPr/>
            </p:nvPicPr>
            <p:blipFill>
              <a:blip r:embed="rId20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7092280" y="4803180"/>
                <a:ext cx="1111250" cy="354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 Box 53"/>
              <p:cNvSpPr txBox="1">
                <a:spLocks noChangeArrowheads="1"/>
              </p:cNvSpPr>
              <p:nvPr/>
            </p:nvSpPr>
            <p:spPr bwMode="auto">
              <a:xfrm>
                <a:off x="7429644" y="4763190"/>
                <a:ext cx="1902479" cy="2970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ES" sz="800" dirty="0" err="1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Saudi</a:t>
                </a: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 </a:t>
                </a:r>
                <a:r>
                  <a:rPr lang="es-ES" sz="800" dirty="0" err="1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Railways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13334" name="59 Grupo"/>
            <p:cNvGrpSpPr>
              <a:grpSpLocks/>
            </p:cNvGrpSpPr>
            <p:nvPr/>
          </p:nvGrpSpPr>
          <p:grpSpPr bwMode="auto">
            <a:xfrm>
              <a:off x="6999287" y="4306887"/>
              <a:ext cx="708025" cy="579854"/>
              <a:chOff x="7512382" y="1531575"/>
              <a:chExt cx="951165" cy="795865"/>
            </a:xfrm>
          </p:grpSpPr>
          <p:sp>
            <p:nvSpPr>
              <p:cNvPr id="61" name="Text Box 53"/>
              <p:cNvSpPr txBox="1">
                <a:spLocks noChangeArrowheads="1"/>
              </p:cNvSpPr>
              <p:nvPr/>
            </p:nvSpPr>
            <p:spPr bwMode="auto">
              <a:xfrm>
                <a:off x="7512382" y="1862766"/>
                <a:ext cx="951165" cy="4646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Metro Bombay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  <p:pic>
            <p:nvPicPr>
              <p:cNvPr id="13395" name="61 Imagen" descr="mumbai.png"/>
              <p:cNvPicPr>
                <a:picLocks noChangeAspect="1"/>
              </p:cNvPicPr>
              <p:nvPr/>
            </p:nvPicPr>
            <p:blipFill>
              <a:blip r:embed="rId21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7676130" y="1531575"/>
                <a:ext cx="36004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35" name="135 Grupo"/>
            <p:cNvGrpSpPr>
              <a:grpSpLocks/>
            </p:cNvGrpSpPr>
            <p:nvPr/>
          </p:nvGrpSpPr>
          <p:grpSpPr bwMode="auto">
            <a:xfrm>
              <a:off x="7015162" y="5173662"/>
              <a:ext cx="588963" cy="579853"/>
              <a:chOff x="6214651" y="5568838"/>
              <a:chExt cx="792088" cy="795914"/>
            </a:xfrm>
          </p:grpSpPr>
          <p:pic>
            <p:nvPicPr>
              <p:cNvPr id="13392" name="Picture 10" descr="http://t1.gstatic.com/images?q=tbn:ANd9GcQcKnTnsvtWoQwpGmnijfZkmgIiPaDcttX8RJ6w91rveih8hqe6"/>
              <p:cNvPicPr>
                <a:picLocks noChangeAspect="1" noChangeArrowheads="1"/>
              </p:cNvPicPr>
              <p:nvPr/>
            </p:nvPicPr>
            <p:blipFill>
              <a:blip r:embed="rId22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6444626" y="5568838"/>
                <a:ext cx="347665" cy="352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Text Box 53"/>
              <p:cNvSpPr txBox="1">
                <a:spLocks noChangeArrowheads="1"/>
              </p:cNvSpPr>
              <p:nvPr/>
            </p:nvSpPr>
            <p:spPr bwMode="auto">
              <a:xfrm>
                <a:off x="6214651" y="5900049"/>
                <a:ext cx="792088" cy="4647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Metro </a:t>
                </a:r>
                <a:r>
                  <a:rPr lang="es-ES" sz="800" dirty="0" err="1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Shangai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13336" name="130 Grupo"/>
            <p:cNvGrpSpPr>
              <a:grpSpLocks/>
            </p:cNvGrpSpPr>
            <p:nvPr/>
          </p:nvGrpSpPr>
          <p:grpSpPr bwMode="auto">
            <a:xfrm>
              <a:off x="7564437" y="3589339"/>
              <a:ext cx="749300" cy="629939"/>
              <a:chOff x="5972404" y="5318651"/>
              <a:chExt cx="1008112" cy="866715"/>
            </a:xfrm>
          </p:grpSpPr>
          <p:pic>
            <p:nvPicPr>
              <p:cNvPr id="13390" name="Picture 72" descr="MRT Corp"/>
              <p:cNvPicPr>
                <a:picLocks noChangeAspect="1" noChangeArrowheads="1"/>
              </p:cNvPicPr>
              <p:nvPr/>
            </p:nvPicPr>
            <p:blipFill>
              <a:blip r:embed="rId23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6240558" y="5318651"/>
                <a:ext cx="521380" cy="233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" name="Text Box 53"/>
              <p:cNvSpPr txBox="1">
                <a:spLocks noChangeArrowheads="1"/>
              </p:cNvSpPr>
              <p:nvPr/>
            </p:nvSpPr>
            <p:spPr bwMode="auto">
              <a:xfrm>
                <a:off x="5972404" y="5550174"/>
                <a:ext cx="1008112" cy="635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Metro Kuala Lumpur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13350" name="141 Grupo"/>
            <p:cNvGrpSpPr>
              <a:grpSpLocks/>
            </p:cNvGrpSpPr>
            <p:nvPr/>
          </p:nvGrpSpPr>
          <p:grpSpPr bwMode="auto">
            <a:xfrm>
              <a:off x="7832725" y="5102225"/>
              <a:ext cx="814387" cy="366256"/>
              <a:chOff x="6804248" y="5733256"/>
              <a:chExt cx="958810" cy="453426"/>
            </a:xfrm>
          </p:grpSpPr>
          <p:pic>
            <p:nvPicPr>
              <p:cNvPr id="13384" name="Picture 8" descr="http://www.chinarma.cn/linksLOGO/atmb1.jpg">
                <a:hlinkClick r:id="rId24"/>
              </p:cNvPr>
              <p:cNvPicPr>
                <a:picLocks noChangeAspect="1" noChangeArrowheads="1"/>
              </p:cNvPicPr>
              <p:nvPr/>
            </p:nvPicPr>
            <p:blipFill>
              <a:blip r:embed="rId25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6804248" y="5733256"/>
                <a:ext cx="921010" cy="262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" name="Text Box 53"/>
              <p:cNvSpPr txBox="1">
                <a:spLocks noChangeArrowheads="1"/>
              </p:cNvSpPr>
              <p:nvPr/>
            </p:nvSpPr>
            <p:spPr bwMode="auto">
              <a:xfrm>
                <a:off x="6832283" y="5919962"/>
                <a:ext cx="930775" cy="2667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China ATM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</p:grpSp>
        <p:pic>
          <p:nvPicPr>
            <p:cNvPr id="13351" name="Picture 10" descr="Back to Home"/>
            <p:cNvPicPr>
              <a:picLocks noChangeAspect="1" noChangeArrowheads="1"/>
            </p:cNvPicPr>
            <p:nvPr/>
          </p:nvPicPr>
          <p:blipFill>
            <a:blip r:embed="rId26" cstate="email">
              <a:grayscl/>
            </a:blip>
            <a:srcRect/>
            <a:stretch>
              <a:fillRect/>
            </a:stretch>
          </p:blipFill>
          <p:spPr bwMode="auto">
            <a:xfrm>
              <a:off x="7262812" y="4886325"/>
              <a:ext cx="671513" cy="246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13352" name="143 Grupo"/>
            <p:cNvGrpSpPr>
              <a:grpSpLocks/>
            </p:cNvGrpSpPr>
            <p:nvPr/>
          </p:nvGrpSpPr>
          <p:grpSpPr bwMode="auto">
            <a:xfrm>
              <a:off x="7542212" y="4178299"/>
              <a:ext cx="669925" cy="652877"/>
              <a:chOff x="7371168" y="6165304"/>
              <a:chExt cx="787362" cy="807617"/>
            </a:xfrm>
          </p:grpSpPr>
          <p:pic>
            <p:nvPicPr>
              <p:cNvPr id="13382" name="Picture 12" descr="Lambang TNI AL.png">
                <a:hlinkClick r:id="rId27"/>
              </p:cNvPr>
              <p:cNvPicPr>
                <a:picLocks noChangeAspect="1" noChangeArrowheads="1"/>
              </p:cNvPicPr>
              <p:nvPr/>
            </p:nvPicPr>
            <p:blipFill>
              <a:blip r:embed="rId28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7524328" y="6165304"/>
                <a:ext cx="432040" cy="427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" name="Text Box 53"/>
              <p:cNvSpPr txBox="1">
                <a:spLocks noChangeArrowheads="1"/>
              </p:cNvSpPr>
              <p:nvPr/>
            </p:nvSpPr>
            <p:spPr bwMode="auto">
              <a:xfrm>
                <a:off x="7371168" y="6554126"/>
                <a:ext cx="787362" cy="4187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Armada Indonesia</a:t>
                </a:r>
              </a:p>
            </p:txBody>
          </p:sp>
        </p:grpSp>
        <p:grpSp>
          <p:nvGrpSpPr>
            <p:cNvPr id="13360" name="164 Grupo"/>
            <p:cNvGrpSpPr>
              <a:grpSpLocks/>
            </p:cNvGrpSpPr>
            <p:nvPr/>
          </p:nvGrpSpPr>
          <p:grpSpPr bwMode="auto">
            <a:xfrm>
              <a:off x="8172450" y="4381498"/>
              <a:ext cx="523875" cy="528177"/>
              <a:chOff x="6228184" y="4517929"/>
              <a:chExt cx="617225" cy="652532"/>
            </a:xfrm>
          </p:grpSpPr>
          <p:pic>
            <p:nvPicPr>
              <p:cNvPr id="13378" name="Picture 15"/>
              <p:cNvPicPr>
                <a:picLocks noChangeAspect="1"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6265672" y="4517929"/>
                <a:ext cx="503686" cy="419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" name="Text Box 53"/>
              <p:cNvSpPr txBox="1">
                <a:spLocks noChangeArrowheads="1"/>
              </p:cNvSpPr>
              <p:nvPr/>
            </p:nvSpPr>
            <p:spPr bwMode="auto">
              <a:xfrm>
                <a:off x="6228184" y="4904293"/>
                <a:ext cx="617225" cy="2661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ASA</a:t>
                </a:r>
                <a:endParaRPr lang="es-ES_tradnl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13362" name="166 Grupo"/>
            <p:cNvGrpSpPr>
              <a:grpSpLocks/>
            </p:cNvGrpSpPr>
            <p:nvPr/>
          </p:nvGrpSpPr>
          <p:grpSpPr bwMode="auto">
            <a:xfrm>
              <a:off x="7015162" y="3656011"/>
              <a:ext cx="692150" cy="556427"/>
              <a:chOff x="7430726" y="3664236"/>
              <a:chExt cx="813682" cy="688017"/>
            </a:xfrm>
          </p:grpSpPr>
          <p:pic>
            <p:nvPicPr>
              <p:cNvPr id="13376" name="Picture 40" descr="J:\Desarrollo Estratégico\Flags\flags\flags\48\Oman.png"/>
              <p:cNvPicPr>
                <a:picLocks noChangeAspect="1" noChangeArrowheads="1"/>
              </p:cNvPicPr>
              <p:nvPr/>
            </p:nvPicPr>
            <p:blipFill>
              <a:blip r:embed="rId30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7672383" y="3664236"/>
                <a:ext cx="330368" cy="330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77" name="Text Box 53"/>
              <p:cNvSpPr txBox="1">
                <a:spLocks noChangeArrowheads="1"/>
              </p:cNvSpPr>
              <p:nvPr/>
            </p:nvSpPr>
            <p:spPr bwMode="auto">
              <a:xfrm>
                <a:off x="7430726" y="3933634"/>
                <a:ext cx="813682" cy="4186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>
                    <a:solidFill>
                      <a:schemeClr val="tx2"/>
                    </a:solidFill>
                  </a:rPr>
                  <a:t>Oman ATM</a:t>
                </a:r>
              </a:p>
            </p:txBody>
          </p:sp>
        </p:grpSp>
        <p:grpSp>
          <p:nvGrpSpPr>
            <p:cNvPr id="13364" name="133 Grupo"/>
            <p:cNvGrpSpPr>
              <a:grpSpLocks/>
            </p:cNvGrpSpPr>
            <p:nvPr/>
          </p:nvGrpSpPr>
          <p:grpSpPr bwMode="auto">
            <a:xfrm>
              <a:off x="7040562" y="2546352"/>
              <a:ext cx="1316038" cy="608588"/>
              <a:chOff x="6916012" y="3873415"/>
              <a:chExt cx="1771294" cy="837968"/>
            </a:xfrm>
          </p:grpSpPr>
          <p:pic>
            <p:nvPicPr>
              <p:cNvPr id="13374" name="Picture 4"/>
              <p:cNvPicPr>
                <a:picLocks noChangeAspect="1" noChangeArrowheads="1"/>
              </p:cNvPicPr>
              <p:nvPr/>
            </p:nvPicPr>
            <p:blipFill>
              <a:blip r:embed="rId31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6916012" y="3873415"/>
                <a:ext cx="576064" cy="419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" name="Text Box 53"/>
              <p:cNvSpPr txBox="1">
                <a:spLocks noChangeArrowheads="1"/>
              </p:cNvSpPr>
              <p:nvPr/>
            </p:nvSpPr>
            <p:spPr bwMode="auto">
              <a:xfrm>
                <a:off x="7298475" y="3906202"/>
                <a:ext cx="1388831" cy="805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MS PGothic" pitchFamily="34" charset="-128"/>
                    <a:cs typeface="+mn-cs"/>
                  </a:rPr>
                  <a:t>Kingdom</a:t>
                </a:r>
                <a:r>
                  <a:rPr lang="es-ES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MS PGothic" pitchFamily="34" charset="-128"/>
                    <a:cs typeface="+mn-cs"/>
                  </a:rPr>
                  <a:t> of </a:t>
                </a:r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MS PGothic" pitchFamily="34" charset="-128"/>
                    <a:cs typeface="+mn-cs"/>
                  </a:rPr>
                  <a:t>Bahrain</a:t>
                </a:r>
              </a:p>
              <a:p>
                <a:pPr>
                  <a:defRPr/>
                </a:pPr>
                <a:r>
                  <a:rPr lang="en-US" sz="8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MS PGothic" pitchFamily="34" charset="-128"/>
                    <a:cs typeface="+mn-cs"/>
                  </a:rPr>
                  <a:t>Ministerio</a:t>
                </a:r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MS PGothic" pitchFamily="34" charset="-128"/>
                    <a:cs typeface="+mn-cs"/>
                  </a:rPr>
                  <a:t> de Sanidad</a:t>
                </a:r>
              </a:p>
            </p:txBody>
          </p:sp>
        </p:grpSp>
        <p:grpSp>
          <p:nvGrpSpPr>
            <p:cNvPr id="13365" name="168 Grupo"/>
            <p:cNvGrpSpPr>
              <a:grpSpLocks/>
            </p:cNvGrpSpPr>
            <p:nvPr/>
          </p:nvGrpSpPr>
          <p:grpSpPr bwMode="auto">
            <a:xfrm>
              <a:off x="8101012" y="3517900"/>
              <a:ext cx="668338" cy="768764"/>
              <a:chOff x="7485464" y="3861048"/>
              <a:chExt cx="787362" cy="951712"/>
            </a:xfrm>
          </p:grpSpPr>
          <p:pic>
            <p:nvPicPr>
              <p:cNvPr id="13372" name="Picture 42" descr="http://www.maritime-executive.com/media/filter/large/img/498px_indian_navy_crest_svg.png">
                <a:hlinkClick r:id="rId32"/>
              </p:cNvPr>
              <p:cNvPicPr>
                <a:picLocks noChangeAspect="1" noChangeArrowheads="1"/>
              </p:cNvPicPr>
              <p:nvPr/>
            </p:nvPicPr>
            <p:blipFill>
              <a:blip r:embed="rId33" cstate="email">
                <a:grayscl/>
              </a:blip>
              <a:srcRect/>
              <a:stretch>
                <a:fillRect/>
              </a:stretch>
            </p:blipFill>
            <p:spPr bwMode="auto">
              <a:xfrm>
                <a:off x="7623455" y="3861048"/>
                <a:ext cx="511380" cy="6161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8" name="Text Box 53"/>
              <p:cNvSpPr txBox="1">
                <a:spLocks noChangeArrowheads="1"/>
              </p:cNvSpPr>
              <p:nvPr/>
            </p:nvSpPr>
            <p:spPr bwMode="auto">
              <a:xfrm>
                <a:off x="7485464" y="4393638"/>
                <a:ext cx="787362" cy="4191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ea typeface="MS PGothic" pitchFamily="34" charset="-128"/>
                    <a:cs typeface="+mn-cs"/>
                  </a:rPr>
                  <a:t>Armada India</a:t>
                </a:r>
              </a:p>
            </p:txBody>
          </p:sp>
        </p:grpSp>
      </p:grpSp>
      <p:pic>
        <p:nvPicPr>
          <p:cNvPr id="13398" name="Picture 2"/>
          <p:cNvPicPr>
            <a:picLocks noChangeAspect="1" noChangeArrowheads="1"/>
          </p:cNvPicPr>
          <p:nvPr/>
        </p:nvPicPr>
        <p:blipFill>
          <a:blip r:embed="rId34" cstate="email">
            <a:grayscl/>
          </a:blip>
          <a:srcRect/>
          <a:stretch>
            <a:fillRect/>
          </a:stretch>
        </p:blipFill>
        <p:spPr bwMode="auto">
          <a:xfrm>
            <a:off x="730490" y="5095416"/>
            <a:ext cx="615619" cy="20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66 Imagen" descr="untitled.png"/>
          <p:cNvPicPr>
            <a:picLocks noChangeAspect="1"/>
          </p:cNvPicPr>
          <p:nvPr/>
        </p:nvPicPr>
        <p:blipFill>
          <a:blip r:embed="rId35" cstate="email">
            <a:grayscl/>
          </a:blip>
          <a:srcRect/>
          <a:stretch>
            <a:fillRect/>
          </a:stretch>
        </p:blipFill>
        <p:spPr bwMode="auto">
          <a:xfrm>
            <a:off x="1292967" y="3887336"/>
            <a:ext cx="589510" cy="2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Picture 49" descr="Logotipo de Red Eléctrica de España"/>
          <p:cNvPicPr>
            <a:picLocks noChangeAspect="1" noChangeArrowheads="1"/>
          </p:cNvPicPr>
          <p:nvPr/>
        </p:nvPicPr>
        <p:blipFill>
          <a:blip r:embed="rId36" cstate="email">
            <a:grayscl/>
          </a:blip>
          <a:srcRect/>
          <a:stretch>
            <a:fillRect/>
          </a:stretch>
        </p:blipFill>
        <p:spPr bwMode="auto">
          <a:xfrm>
            <a:off x="681142" y="4168238"/>
            <a:ext cx="550033" cy="1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90 Imagen" descr="Thyssenkrupp.bmp"/>
          <p:cNvPicPr>
            <a:picLocks noChangeAspect="1"/>
          </p:cNvPicPr>
          <p:nvPr/>
        </p:nvPicPr>
        <p:blipFill>
          <a:blip r:embed="rId37" cstate="email">
            <a:grayscl/>
          </a:blip>
          <a:srcRect/>
          <a:stretch>
            <a:fillRect/>
          </a:stretch>
        </p:blipFill>
        <p:spPr bwMode="auto">
          <a:xfrm>
            <a:off x="660877" y="2885205"/>
            <a:ext cx="643119" cy="1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91 Imagen" descr="Inditex.jpg"/>
          <p:cNvPicPr>
            <a:picLocks noChangeAspect="1"/>
          </p:cNvPicPr>
          <p:nvPr/>
        </p:nvPicPr>
        <p:blipFill>
          <a:blip r:embed="rId38" cstate="email">
            <a:grayscl/>
          </a:blip>
          <a:srcRect/>
          <a:stretch>
            <a:fillRect/>
          </a:stretch>
        </p:blipFill>
        <p:spPr bwMode="auto">
          <a:xfrm>
            <a:off x="1445720" y="2902341"/>
            <a:ext cx="822024" cy="12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Picture 47" descr="Gas Natural Fenosa"/>
          <p:cNvPicPr>
            <a:picLocks noChangeAspect="1" noChangeArrowheads="1"/>
          </p:cNvPicPr>
          <p:nvPr/>
        </p:nvPicPr>
        <p:blipFill>
          <a:blip r:embed="rId39" cstate="email">
            <a:grayscl/>
          </a:blip>
          <a:srcRect/>
          <a:stretch>
            <a:fillRect/>
          </a:stretch>
        </p:blipFill>
        <p:spPr bwMode="auto">
          <a:xfrm>
            <a:off x="1701250" y="3092261"/>
            <a:ext cx="600883" cy="24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Picture 26" descr="Logo Adm."/>
          <p:cNvPicPr>
            <a:picLocks noChangeAspect="1" noChangeArrowheads="1"/>
          </p:cNvPicPr>
          <p:nvPr/>
        </p:nvPicPr>
        <p:blipFill>
          <a:blip r:embed="rId40" cstate="email">
            <a:grayscl/>
          </a:blip>
          <a:srcRect/>
          <a:stretch>
            <a:fillRect/>
          </a:stretch>
        </p:blipFill>
        <p:spPr bwMode="auto">
          <a:xfrm>
            <a:off x="1659328" y="4957943"/>
            <a:ext cx="608416" cy="2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Picture 28" descr="Generalitat de Catalunya - www.gencat.cat">
            <a:hlinkClick r:id="rId41" tooltip="Generalitat de Catalunya - Inici"/>
          </p:cNvPr>
          <p:cNvPicPr>
            <a:picLocks noChangeAspect="1" noChangeArrowheads="1"/>
          </p:cNvPicPr>
          <p:nvPr/>
        </p:nvPicPr>
        <p:blipFill>
          <a:blip r:embed="rId42" cstate="email">
            <a:grayscl/>
          </a:blip>
          <a:srcRect/>
          <a:stretch>
            <a:fillRect/>
          </a:stretch>
        </p:blipFill>
        <p:spPr bwMode="auto">
          <a:xfrm>
            <a:off x="682489" y="3208843"/>
            <a:ext cx="865733" cy="12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106 Imagen" descr="Iberia.jpg"/>
          <p:cNvPicPr>
            <a:picLocks noChangeAspect="1"/>
          </p:cNvPicPr>
          <p:nvPr/>
        </p:nvPicPr>
        <p:blipFill>
          <a:blip r:embed="rId43" cstate="email">
            <a:grayscl/>
          </a:blip>
          <a:srcRect/>
          <a:stretch>
            <a:fillRect/>
          </a:stretch>
        </p:blipFill>
        <p:spPr bwMode="auto">
          <a:xfrm>
            <a:off x="734918" y="3544088"/>
            <a:ext cx="611191" cy="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Picture 25" descr="Aena. Aeropuertos Españoles y Navegación Aérea">
            <a:hlinkClick r:id="rId44" tooltip="Inicio"/>
          </p:cNvPr>
          <p:cNvPicPr>
            <a:picLocks noChangeAspect="1" noChangeArrowheads="1"/>
          </p:cNvPicPr>
          <p:nvPr/>
        </p:nvPicPr>
        <p:blipFill>
          <a:blip r:embed="rId45" cstate="email">
            <a:grayscl/>
          </a:blip>
          <a:srcRect r="60670"/>
          <a:stretch>
            <a:fillRect/>
          </a:stretch>
        </p:blipFill>
        <p:spPr bwMode="auto">
          <a:xfrm>
            <a:off x="1598808" y="3485269"/>
            <a:ext cx="598643" cy="31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Picture 53" descr="http://t3.gstatic.com/images?q=tbn:ANd9GcS7btVfEqKCDuPnDRHqCbOR3FiGC56m1Dpdce0xuCegJsDnLtfgQQ"/>
          <p:cNvPicPr>
            <a:picLocks noChangeAspect="1" noChangeArrowheads="1"/>
          </p:cNvPicPr>
          <p:nvPr/>
        </p:nvPicPr>
        <p:blipFill>
          <a:blip r:embed="rId46" cstate="email">
            <a:grayscl/>
          </a:blip>
          <a:srcRect/>
          <a:stretch>
            <a:fillRect/>
          </a:stretch>
        </p:blipFill>
        <p:spPr bwMode="auto">
          <a:xfrm>
            <a:off x="1898130" y="3887336"/>
            <a:ext cx="503299" cy="17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Picture 56"/>
          <p:cNvPicPr>
            <a:picLocks noChangeAspect="1" noChangeArrowheads="1"/>
          </p:cNvPicPr>
          <p:nvPr/>
        </p:nvPicPr>
        <p:blipFill>
          <a:blip r:embed="rId47" cstate="email">
            <a:grayscl/>
          </a:blip>
          <a:srcRect/>
          <a:stretch>
            <a:fillRect/>
          </a:stretch>
        </p:blipFill>
        <p:spPr bwMode="auto">
          <a:xfrm>
            <a:off x="1583758" y="4152453"/>
            <a:ext cx="718375" cy="193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411" name="Picture 79"/>
          <p:cNvPicPr>
            <a:picLocks noChangeAspect="1" noChangeArrowheads="1"/>
          </p:cNvPicPr>
          <p:nvPr/>
        </p:nvPicPr>
        <p:blipFill>
          <a:blip r:embed="rId48" cstate="email">
            <a:grayscl/>
          </a:blip>
          <a:srcRect/>
          <a:stretch>
            <a:fillRect/>
          </a:stretch>
        </p:blipFill>
        <p:spPr bwMode="auto">
          <a:xfrm>
            <a:off x="681142" y="2488142"/>
            <a:ext cx="617524" cy="309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412" name="Picture 89" descr="http://t0.gstatic.com/images?q=tbn:ANd9GcSRZevN_4K4ZQsNiYM1mlMQCjsHmJ3raCVIzNYFkeXY8YcXPkbElg"/>
          <p:cNvPicPr>
            <a:picLocks noChangeAspect="1" noChangeArrowheads="1"/>
          </p:cNvPicPr>
          <p:nvPr/>
        </p:nvPicPr>
        <p:blipFill>
          <a:blip r:embed="rId49" cstate="email">
            <a:grayscl/>
          </a:blip>
          <a:srcRect/>
          <a:stretch>
            <a:fillRect/>
          </a:stretch>
        </p:blipFill>
        <p:spPr bwMode="auto">
          <a:xfrm>
            <a:off x="1542475" y="2138536"/>
            <a:ext cx="993624" cy="28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Picture 63"/>
          <p:cNvPicPr>
            <a:picLocks noChangeAspect="1" noChangeArrowheads="1"/>
          </p:cNvPicPr>
          <p:nvPr/>
        </p:nvPicPr>
        <p:blipFill>
          <a:blip r:embed="rId50" cstate="email">
            <a:grayscl/>
          </a:blip>
          <a:srcRect/>
          <a:stretch>
            <a:fillRect/>
          </a:stretch>
        </p:blipFill>
        <p:spPr bwMode="auto">
          <a:xfrm>
            <a:off x="1408235" y="2566310"/>
            <a:ext cx="474242" cy="17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414" name="Picture 65" descr="Caixabank">
            <a:hlinkClick r:id="rId51" tooltip="CaixaBank Acceso a la página de inicio"/>
          </p:cNvPr>
          <p:cNvPicPr>
            <a:picLocks noChangeAspect="1" noChangeArrowheads="1"/>
          </p:cNvPicPr>
          <p:nvPr/>
        </p:nvPicPr>
        <p:blipFill>
          <a:blip r:embed="rId52" cstate="email">
            <a:grayscl/>
          </a:blip>
          <a:srcRect/>
          <a:stretch>
            <a:fillRect/>
          </a:stretch>
        </p:blipFill>
        <p:spPr bwMode="auto">
          <a:xfrm>
            <a:off x="699439" y="2207095"/>
            <a:ext cx="708796" cy="1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Picture 28" descr="http://www.cadenaser.com/recorte/20101127csrcsreco_1/LCO668/Ies/Luz-verde-combinacion-PRISA-LIBERTY.jpg">
            <a:hlinkClick r:id="rId53"/>
          </p:cNvPr>
          <p:cNvPicPr>
            <a:picLocks noChangeAspect="1" noChangeArrowheads="1"/>
          </p:cNvPicPr>
          <p:nvPr/>
        </p:nvPicPr>
        <p:blipFill>
          <a:blip r:embed="rId54" cstate="email">
            <a:grayscl/>
          </a:blip>
          <a:srcRect/>
          <a:stretch>
            <a:fillRect/>
          </a:stretch>
        </p:blipFill>
        <p:spPr bwMode="auto">
          <a:xfrm>
            <a:off x="637468" y="3822875"/>
            <a:ext cx="734110" cy="24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Picture 36" descr="http://1.bp.blogspot.com/-JWntcUlcGt0/UOW0xdxS5mI/AAAAAAAAAIs/53cShF4Ru60/s1600/Repsol.gif">
            <a:hlinkClick r:id="rId55"/>
          </p:cNvPr>
          <p:cNvPicPr>
            <a:picLocks noChangeAspect="1" noChangeArrowheads="1"/>
          </p:cNvPicPr>
          <p:nvPr/>
        </p:nvPicPr>
        <p:blipFill>
          <a:blip r:embed="rId56" cstate="email">
            <a:grayscl/>
          </a:blip>
          <a:srcRect/>
          <a:stretch>
            <a:fillRect/>
          </a:stretch>
        </p:blipFill>
        <p:spPr bwMode="auto">
          <a:xfrm>
            <a:off x="685418" y="4458622"/>
            <a:ext cx="533906" cy="48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Picture 38" descr="http://www.comparativas-adsl.es/wp-content/uploads/2011/07/Logo-ONO.jpg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email"/>
          <a:srcRect/>
          <a:stretch>
            <a:fillRect/>
          </a:stretch>
        </p:blipFill>
        <p:spPr bwMode="auto">
          <a:xfrm>
            <a:off x="1897840" y="2474584"/>
            <a:ext cx="513920" cy="32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Picture 42" descr="http://3.bp.blogspot.com/-j5QnBv81PRY/TzExSFVDHPI/AAAAAAAAA7Q/Wc2zl8MNwuE/s1600/NAvantia_gif.gif">
            <a:hlinkClick r:id="rId59"/>
          </p:cNvPr>
          <p:cNvPicPr>
            <a:picLocks noChangeAspect="1" noChangeArrowheads="1"/>
          </p:cNvPicPr>
          <p:nvPr/>
        </p:nvPicPr>
        <p:blipFill>
          <a:blip r:embed="rId60" cstate="email">
            <a:grayscl/>
          </a:blip>
          <a:srcRect/>
          <a:stretch>
            <a:fillRect/>
          </a:stretch>
        </p:blipFill>
        <p:spPr bwMode="auto">
          <a:xfrm>
            <a:off x="670442" y="5445224"/>
            <a:ext cx="661198" cy="13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7" name="Picture 8"/>
          <p:cNvPicPr>
            <a:picLocks noChangeAspect="1" noChangeArrowheads="1"/>
          </p:cNvPicPr>
          <p:nvPr/>
        </p:nvPicPr>
        <p:blipFill>
          <a:blip r:embed="rId61" cstate="email">
            <a:grayscl/>
          </a:blip>
          <a:srcRect/>
          <a:stretch>
            <a:fillRect/>
          </a:stretch>
        </p:blipFill>
        <p:spPr bwMode="auto">
          <a:xfrm>
            <a:off x="1541835" y="5377085"/>
            <a:ext cx="9477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8" name="Straight Connector 117"/>
          <p:cNvCxnSpPr/>
          <p:nvPr/>
        </p:nvCxnSpPr>
        <p:spPr bwMode="auto">
          <a:xfrm rot="5400000">
            <a:off x="651570" y="3833142"/>
            <a:ext cx="3810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CA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17"/>
          <p:cNvCxnSpPr/>
          <p:nvPr/>
        </p:nvCxnSpPr>
        <p:spPr bwMode="auto">
          <a:xfrm rot="5400000">
            <a:off x="2810222" y="3822081"/>
            <a:ext cx="3810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CA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17"/>
          <p:cNvCxnSpPr/>
          <p:nvPr/>
        </p:nvCxnSpPr>
        <p:spPr bwMode="auto">
          <a:xfrm rot="5400000">
            <a:off x="4898453" y="3826718"/>
            <a:ext cx="3810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CA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pic>
        <p:nvPicPr>
          <p:cNvPr id="122" name="il_fi" descr="http://enise.inteco.es/enise2008/images/stories/ImagenesEnise/logos/ministerios/logo-mir.JPG"/>
          <p:cNvPicPr/>
          <p:nvPr/>
        </p:nvPicPr>
        <p:blipFill>
          <a:blip r:embed="rId62" cstate="print">
            <a:grayscl/>
          </a:blip>
          <a:srcRect/>
          <a:stretch>
            <a:fillRect/>
          </a:stretch>
        </p:blipFill>
        <p:spPr bwMode="auto">
          <a:xfrm>
            <a:off x="1548222" y="4550677"/>
            <a:ext cx="788670" cy="21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1" name="59 Grupo"/>
          <p:cNvGrpSpPr>
            <a:grpSpLocks/>
          </p:cNvGrpSpPr>
          <p:nvPr/>
        </p:nvGrpSpPr>
        <p:grpSpPr bwMode="auto">
          <a:xfrm>
            <a:off x="3341857" y="3614668"/>
            <a:ext cx="851554" cy="682300"/>
            <a:chOff x="6293993" y="4060487"/>
            <a:chExt cx="1051329" cy="907858"/>
          </a:xfrm>
        </p:grpSpPr>
        <p:pic>
          <p:nvPicPr>
            <p:cNvPr id="13426" name="Picture 8" descr="http://hatnpatch.com/zencart/images/EE-PM0634.jpg"/>
            <p:cNvPicPr>
              <a:picLocks noChangeAspect="1" noChangeArrowheads="1"/>
            </p:cNvPicPr>
            <p:nvPr/>
          </p:nvPicPr>
          <p:blipFill>
            <a:blip r:embed="rId63" cstate="email">
              <a:grayscl/>
            </a:blip>
            <a:srcRect/>
            <a:stretch>
              <a:fillRect/>
            </a:stretch>
          </p:blipFill>
          <p:spPr bwMode="auto">
            <a:xfrm>
              <a:off x="6591898" y="4060487"/>
              <a:ext cx="469685" cy="46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53"/>
            <p:cNvSpPr txBox="1">
              <a:spLocks noChangeArrowheads="1"/>
            </p:cNvSpPr>
            <p:nvPr/>
          </p:nvSpPr>
          <p:spPr bwMode="auto">
            <a:xfrm>
              <a:off x="6293993" y="4517870"/>
              <a:ext cx="1051329" cy="450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+mn-cs"/>
                </a:rPr>
                <a:t>Armada EE.UU.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13315" name="Picture 26" descr="http://www.syspublicidad.com/wp-content/uploads/2010/12/cocesna.png"/>
          <p:cNvPicPr>
            <a:picLocks noChangeAspect="1" noChangeArrowheads="1"/>
          </p:cNvPicPr>
          <p:nvPr/>
        </p:nvPicPr>
        <p:blipFill>
          <a:blip r:embed="rId64" cstate="email">
            <a:grayscl/>
          </a:blip>
          <a:srcRect/>
          <a:stretch>
            <a:fillRect/>
          </a:stretch>
        </p:blipFill>
        <p:spPr bwMode="auto">
          <a:xfrm>
            <a:off x="2847051" y="2919873"/>
            <a:ext cx="363457" cy="36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89" descr="http://t0.gstatic.com/images?q=tbn:ANd9GcSRZevN_4K4ZQsNiYM1mlMQCjsHmJ3raCVIzNYFkeXY8YcXPkbElg"/>
          <p:cNvPicPr>
            <a:picLocks noChangeAspect="1" noChangeArrowheads="1"/>
          </p:cNvPicPr>
          <p:nvPr/>
        </p:nvPicPr>
        <p:blipFill>
          <a:blip r:embed="rId65" cstate="email">
            <a:grayscl/>
          </a:blip>
          <a:srcRect/>
          <a:stretch>
            <a:fillRect/>
          </a:stretch>
        </p:blipFill>
        <p:spPr bwMode="auto">
          <a:xfrm>
            <a:off x="3489399" y="2633547"/>
            <a:ext cx="939230" cy="2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11" descr="C:\Users\rgomezm\Desktop\Gobierno_del_Estado_de_M__xico-logo-9C20613289-seeklogo_com.gif"/>
          <p:cNvPicPr>
            <a:picLocks noChangeAspect="1" noChangeArrowheads="1"/>
          </p:cNvPicPr>
          <p:nvPr/>
        </p:nvPicPr>
        <p:blipFill>
          <a:blip r:embed="rId66" cstate="email">
            <a:grayscl/>
          </a:blip>
          <a:srcRect t="29219" b="26579"/>
          <a:stretch>
            <a:fillRect/>
          </a:stretch>
        </p:blipFill>
        <p:spPr bwMode="auto">
          <a:xfrm>
            <a:off x="3644984" y="3136931"/>
            <a:ext cx="942829" cy="39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14" descr="C:\Users\rgomezm\Desktop\logo\Logo Ecuador 1-2.jpg"/>
          <p:cNvPicPr>
            <a:picLocks noChangeAspect="1" noChangeArrowheads="1"/>
          </p:cNvPicPr>
          <p:nvPr/>
        </p:nvPicPr>
        <p:blipFill>
          <a:blip r:embed="rId67" cstate="email">
            <a:grayscl/>
          </a:blip>
          <a:srcRect/>
          <a:stretch>
            <a:fillRect/>
          </a:stretch>
        </p:blipFill>
        <p:spPr bwMode="auto">
          <a:xfrm>
            <a:off x="4129657" y="3844659"/>
            <a:ext cx="584771" cy="6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13" descr="C:\Users\rgomezm\Desktop\logo\bb1.jpg"/>
          <p:cNvPicPr>
            <a:picLocks noChangeAspect="1" noChangeArrowheads="1"/>
          </p:cNvPicPr>
          <p:nvPr/>
        </p:nvPicPr>
        <p:blipFill>
          <a:blip r:embed="rId68" cstate="email">
            <a:grayscl/>
            <a:biLevel thresh="50000"/>
          </a:blip>
          <a:srcRect/>
          <a:stretch>
            <a:fillRect/>
          </a:stretch>
        </p:blipFill>
        <p:spPr bwMode="auto">
          <a:xfrm>
            <a:off x="2715703" y="4437112"/>
            <a:ext cx="626154" cy="3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8"/>
          <p:cNvPicPr>
            <a:picLocks noChangeAspect="1" noChangeArrowheads="1"/>
          </p:cNvPicPr>
          <p:nvPr/>
        </p:nvPicPr>
        <p:blipFill>
          <a:blip r:embed="rId69" cstate="email">
            <a:grayscl/>
          </a:blip>
          <a:srcRect/>
          <a:stretch>
            <a:fillRect/>
          </a:stretch>
        </p:blipFill>
        <p:spPr bwMode="auto">
          <a:xfrm>
            <a:off x="2758886" y="2442863"/>
            <a:ext cx="726914" cy="2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51" descr="Petrobras">
            <a:hlinkClick r:id="rId70" tooltip="Ir para a página inicial"/>
          </p:cNvPr>
          <p:cNvPicPr>
            <a:picLocks noChangeAspect="1" noChangeArrowheads="1"/>
          </p:cNvPicPr>
          <p:nvPr/>
        </p:nvPicPr>
        <p:blipFill>
          <a:blip r:embed="rId71" cstate="email">
            <a:grayscl/>
          </a:blip>
          <a:srcRect/>
          <a:stretch>
            <a:fillRect/>
          </a:stretch>
        </p:blipFill>
        <p:spPr bwMode="auto">
          <a:xfrm>
            <a:off x="3440817" y="2166672"/>
            <a:ext cx="806083" cy="14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72"/>
          <p:cNvPicPr>
            <a:picLocks noChangeAspect="1" noChangeArrowheads="1"/>
          </p:cNvPicPr>
          <p:nvPr/>
        </p:nvPicPr>
        <p:blipFill>
          <a:blip r:embed="rId72" cstate="email">
            <a:grayscl/>
          </a:blip>
          <a:srcRect/>
          <a:stretch>
            <a:fillRect/>
          </a:stretch>
        </p:blipFill>
        <p:spPr bwMode="auto">
          <a:xfrm>
            <a:off x="3681922" y="2368193"/>
            <a:ext cx="564978" cy="1853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86" name="Picture 6" descr="http://tecnoautos.com/wp-content/uploads/2011/01/Registraduria-logo.jpg?b00c92"/>
          <p:cNvPicPr>
            <a:picLocks noChangeAspect="1" noChangeArrowheads="1"/>
          </p:cNvPicPr>
          <p:nvPr/>
        </p:nvPicPr>
        <p:blipFill>
          <a:blip r:embed="rId73" cstate="email">
            <a:grayscl/>
          </a:blip>
          <a:srcRect/>
          <a:stretch>
            <a:fillRect/>
          </a:stretch>
        </p:blipFill>
        <p:spPr bwMode="auto">
          <a:xfrm>
            <a:off x="2812080" y="3992132"/>
            <a:ext cx="488392" cy="2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53" descr="http://t3.gstatic.com/images?q=tbn:ANd9GcS7btVfEqKCDuPnDRHqCbOR3FiGC56m1Dpdce0xuCegJsDnLtfgQQ"/>
          <p:cNvPicPr>
            <a:picLocks noChangeAspect="1" noChangeArrowheads="1"/>
          </p:cNvPicPr>
          <p:nvPr/>
        </p:nvPicPr>
        <p:blipFill>
          <a:blip r:embed="rId74" cstate="email">
            <a:grayscl/>
          </a:blip>
          <a:srcRect/>
          <a:stretch>
            <a:fillRect/>
          </a:stretch>
        </p:blipFill>
        <p:spPr bwMode="auto">
          <a:xfrm>
            <a:off x="2897431" y="2702861"/>
            <a:ext cx="403041" cy="14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56"/>
          <p:cNvPicPr>
            <a:picLocks noChangeAspect="1" noChangeArrowheads="1"/>
          </p:cNvPicPr>
          <p:nvPr/>
        </p:nvPicPr>
        <p:blipFill>
          <a:blip r:embed="rId75" cstate="email">
            <a:grayscl/>
          </a:blip>
          <a:srcRect/>
          <a:stretch>
            <a:fillRect/>
          </a:stretch>
        </p:blipFill>
        <p:spPr bwMode="auto">
          <a:xfrm>
            <a:off x="3606352" y="2917729"/>
            <a:ext cx="640548" cy="174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53" name="Picture 14" descr="http://4.bp.blogspot.com/-RlCffYe0GLw/UHC-ciyxoEI/AAAAAAAABY8/YpOnsJDmrVs/s1600/TAM_airlines_RGB.jpg"/>
          <p:cNvPicPr>
            <a:picLocks noChangeAspect="1" noChangeArrowheads="1"/>
          </p:cNvPicPr>
          <p:nvPr/>
        </p:nvPicPr>
        <p:blipFill>
          <a:blip r:embed="rId76" cstate="email">
            <a:grayscl/>
          </a:blip>
          <a:srcRect/>
          <a:stretch>
            <a:fillRect/>
          </a:stretch>
        </p:blipFill>
        <p:spPr bwMode="auto">
          <a:xfrm>
            <a:off x="2803867" y="2193661"/>
            <a:ext cx="496605" cy="20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16" descr="http://www.lan-airlines.be/logo_lan/logo_lan_01.gif"/>
          <p:cNvPicPr>
            <a:picLocks noChangeAspect="1" noChangeArrowheads="1"/>
          </p:cNvPicPr>
          <p:nvPr/>
        </p:nvPicPr>
        <p:blipFill>
          <a:blip r:embed="rId77" cstate="email">
            <a:grayscl/>
          </a:blip>
          <a:srcRect/>
          <a:stretch>
            <a:fillRect/>
          </a:stretch>
        </p:blipFill>
        <p:spPr bwMode="auto">
          <a:xfrm>
            <a:off x="3988648" y="3548574"/>
            <a:ext cx="599165" cy="1871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55" name="Picture 20" descr="http://t3.gstatic.com/images?q=tbn:ANd9GcSCC6sbwJZB2ryZhdtkTz8Xs8GOLtRTMOLs3o34uSJ7d2iQRUzW"/>
          <p:cNvPicPr>
            <a:picLocks noChangeAspect="1" noChangeArrowheads="1"/>
          </p:cNvPicPr>
          <p:nvPr/>
        </p:nvPicPr>
        <p:blipFill>
          <a:blip r:embed="rId78" cstate="email">
            <a:grayscl/>
          </a:blip>
          <a:srcRect/>
          <a:stretch>
            <a:fillRect/>
          </a:stretch>
        </p:blipFill>
        <p:spPr bwMode="auto">
          <a:xfrm>
            <a:off x="4160806" y="5322872"/>
            <a:ext cx="365256" cy="24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22" descr="http://t0.gstatic.com/images?q=tbn:ANd9GcRof5WCR1nJIOnNmyQkKnrPznn98cFzBgceb5LobsGIa28n4Ukghg"/>
          <p:cNvPicPr>
            <a:picLocks noChangeAspect="1" noChangeArrowheads="1"/>
          </p:cNvPicPr>
          <p:nvPr/>
        </p:nvPicPr>
        <p:blipFill>
          <a:blip r:embed="rId79" cstate="email">
            <a:grayscl/>
          </a:blip>
          <a:srcRect/>
          <a:stretch>
            <a:fillRect/>
          </a:stretch>
        </p:blipFill>
        <p:spPr bwMode="auto">
          <a:xfrm>
            <a:off x="2897431" y="5164643"/>
            <a:ext cx="368854" cy="49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28" descr="Light">
            <a:hlinkClick r:id="rId80" tooltip="Light"/>
          </p:cNvPr>
          <p:cNvPicPr>
            <a:picLocks noChangeAspect="1" noChangeArrowheads="1"/>
          </p:cNvPicPr>
          <p:nvPr/>
        </p:nvPicPr>
        <p:blipFill>
          <a:blip r:embed="rId81" cstate="email">
            <a:grayscl/>
          </a:blip>
          <a:srcRect/>
          <a:stretch>
            <a:fillRect/>
          </a:stretch>
        </p:blipFill>
        <p:spPr bwMode="auto">
          <a:xfrm>
            <a:off x="2846208" y="3318660"/>
            <a:ext cx="581172" cy="2141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3358" name="148 Grupo"/>
          <p:cNvGrpSpPr>
            <a:grpSpLocks/>
          </p:cNvGrpSpPr>
          <p:nvPr/>
        </p:nvGrpSpPr>
        <p:grpSpPr bwMode="auto">
          <a:xfrm>
            <a:off x="3341857" y="5156656"/>
            <a:ext cx="725115" cy="699128"/>
            <a:chOff x="7163162" y="2584738"/>
            <a:chExt cx="751170" cy="763221"/>
          </a:xfrm>
        </p:grpSpPr>
        <p:pic>
          <p:nvPicPr>
            <p:cNvPr id="13380" name="Picture 30" descr="http://www.minsal.gob.cl/portal/docs/page/minsalcl/g_nuevo_home/g_general/repositorio/img/minsal31.jpg">
              <a:hlinkClick r:id="rId82"/>
            </p:cNvPr>
            <p:cNvPicPr>
              <a:picLocks noChangeAspect="1" noChangeArrowheads="1"/>
            </p:cNvPicPr>
            <p:nvPr/>
          </p:nvPicPr>
          <p:blipFill>
            <a:blip r:embed="rId83" cstate="email">
              <a:grayscl/>
            </a:blip>
            <a:srcRect/>
            <a:stretch>
              <a:fillRect/>
            </a:stretch>
          </p:blipFill>
          <p:spPr bwMode="auto">
            <a:xfrm>
              <a:off x="7260560" y="2584738"/>
              <a:ext cx="433240" cy="39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1" name="Text Box 53"/>
            <p:cNvSpPr txBox="1">
              <a:spLocks noChangeArrowheads="1"/>
            </p:cNvSpPr>
            <p:nvPr/>
          </p:nvSpPr>
          <p:spPr bwMode="auto">
            <a:xfrm>
              <a:off x="7163162" y="2978368"/>
              <a:ext cx="751170" cy="3695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800" dirty="0">
                  <a:solidFill>
                    <a:schemeClr val="tx2"/>
                  </a:solidFill>
                </a:rPr>
                <a:t>Sanidad Chile</a:t>
              </a:r>
            </a:p>
          </p:txBody>
        </p:sp>
      </p:grpSp>
      <p:pic>
        <p:nvPicPr>
          <p:cNvPr id="13359" name="Picture 32" descr="http://t1.gstatic.com/images?q=tbn:ANd9GcTOalBp9LqCLlHJn9ZYKbLapNpPdlshTLZflFX0prsPaSeor77t7w"/>
          <p:cNvPicPr>
            <a:picLocks noChangeAspect="1" noChangeArrowheads="1"/>
          </p:cNvPicPr>
          <p:nvPr/>
        </p:nvPicPr>
        <p:blipFill>
          <a:blip r:embed="rId84" cstate="email">
            <a:grayscl/>
          </a:blip>
          <a:srcRect/>
          <a:stretch>
            <a:fillRect/>
          </a:stretch>
        </p:blipFill>
        <p:spPr bwMode="auto">
          <a:xfrm>
            <a:off x="2721101" y="3573016"/>
            <a:ext cx="620756" cy="3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4" descr="http://www.indicadores.co/wp-content/uploads/2011/08/logo-ecopetrol.jpg"/>
          <p:cNvPicPr>
            <a:picLocks noChangeAspect="1" noChangeArrowheads="1"/>
          </p:cNvPicPr>
          <p:nvPr/>
        </p:nvPicPr>
        <p:blipFill>
          <a:blip r:embed="rId85" cstate="email">
            <a:grayscl/>
          </a:blip>
          <a:srcRect/>
          <a:stretch>
            <a:fillRect/>
          </a:stretch>
        </p:blipFill>
        <p:spPr bwMode="auto">
          <a:xfrm>
            <a:off x="2557365" y="4817029"/>
            <a:ext cx="743107" cy="22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21 Imagen" descr="logo-mcti.png"/>
          <p:cNvPicPr>
            <a:picLocks noChangeAspect="1"/>
          </p:cNvPicPr>
          <p:nvPr/>
        </p:nvPicPr>
        <p:blipFill>
          <a:blip r:embed="rId86" cstate="print">
            <a:grayscl/>
          </a:blip>
          <a:srcRect/>
          <a:stretch>
            <a:fillRect/>
          </a:stretch>
        </p:blipFill>
        <p:spPr bwMode="auto">
          <a:xfrm>
            <a:off x="3300487" y="4436339"/>
            <a:ext cx="946413" cy="1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7" cstate="print">
            <a:grayscl/>
          </a:blip>
          <a:stretch>
            <a:fillRect/>
          </a:stretch>
        </p:blipFill>
        <p:spPr bwMode="auto">
          <a:xfrm>
            <a:off x="3440817" y="4727606"/>
            <a:ext cx="111442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1 Título"/>
          <p:cNvSpPr>
            <a:spLocks noGrp="1"/>
          </p:cNvSpPr>
          <p:nvPr>
            <p:ph type="title"/>
          </p:nvPr>
        </p:nvSpPr>
        <p:spPr>
          <a:xfrm>
            <a:off x="511174" y="287339"/>
            <a:ext cx="8164514" cy="1181100"/>
          </a:xfrm>
        </p:spPr>
        <p:txBody>
          <a:bodyPr/>
          <a:lstStyle/>
          <a:p>
            <a:pPr>
              <a:defRPr/>
            </a:pPr>
            <a:r>
              <a:rPr lang="es-ES" sz="2400" dirty="0" smtClean="0">
                <a:ea typeface="+mj-ea"/>
              </a:rPr>
              <a:t>Y en todos los sectores</a:t>
            </a:r>
          </a:p>
        </p:txBody>
      </p:sp>
      <p:cxnSp>
        <p:nvCxnSpPr>
          <p:cNvPr id="119" name="118 Conector recto"/>
          <p:cNvCxnSpPr/>
          <p:nvPr/>
        </p:nvCxnSpPr>
        <p:spPr>
          <a:xfrm flipV="1">
            <a:off x="4626605" y="1097957"/>
            <a:ext cx="0" cy="14402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flipV="1">
            <a:off x="5630552" y="2113327"/>
            <a:ext cx="1507097" cy="8995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>
            <a:off x="5741096" y="4169103"/>
            <a:ext cx="2039888" cy="10029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2624784" y="1643971"/>
            <a:ext cx="1226068" cy="11886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flipV="1">
            <a:off x="2121864" y="3924690"/>
            <a:ext cx="1509746" cy="3405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>
            <a:off x="4792133" y="4807073"/>
            <a:ext cx="169451" cy="1577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28 Gráfico"/>
          <p:cNvGraphicFramePr>
            <a:graphicFrameLocks/>
          </p:cNvGraphicFramePr>
          <p:nvPr/>
        </p:nvGraphicFramePr>
        <p:xfrm>
          <a:off x="2414050" y="2223615"/>
          <a:ext cx="4253253" cy="283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" name="29 CuadroTexto"/>
          <p:cNvSpPr txBox="1">
            <a:spLocks noChangeArrowheads="1"/>
          </p:cNvSpPr>
          <p:nvPr/>
        </p:nvSpPr>
        <p:spPr bwMode="auto">
          <a:xfrm>
            <a:off x="2288064" y="4579943"/>
            <a:ext cx="160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cs typeface="Arial" charset="0"/>
              </a:rPr>
              <a:t>Transporte y Tráfico</a:t>
            </a:r>
            <a:endParaRPr lang="es-ES" sz="1600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27" name="31 CuadroTexto"/>
          <p:cNvSpPr txBox="1">
            <a:spLocks noChangeArrowheads="1"/>
          </p:cNvSpPr>
          <p:nvPr/>
        </p:nvSpPr>
        <p:spPr bwMode="auto">
          <a:xfrm>
            <a:off x="4689377" y="4806861"/>
            <a:ext cx="17009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cs typeface="Arial" charset="0"/>
              </a:rPr>
              <a:t>Seguridad y Defensa</a:t>
            </a:r>
            <a:endParaRPr lang="es-ES" sz="1600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28" name="32 CuadroTexto"/>
          <p:cNvSpPr txBox="1">
            <a:spLocks noChangeArrowheads="1"/>
          </p:cNvSpPr>
          <p:nvPr/>
        </p:nvSpPr>
        <p:spPr bwMode="auto">
          <a:xfrm>
            <a:off x="5910512" y="3453013"/>
            <a:ext cx="1243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cs typeface="Arial" charset="0"/>
              </a:rPr>
              <a:t>Energía e Industria</a:t>
            </a:r>
            <a:endParaRPr lang="es-ES" sz="1600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29" name="33 CuadroTexto"/>
          <p:cNvSpPr txBox="1">
            <a:spLocks noChangeArrowheads="1"/>
          </p:cNvSpPr>
          <p:nvPr/>
        </p:nvSpPr>
        <p:spPr bwMode="auto">
          <a:xfrm>
            <a:off x="2097089" y="2894833"/>
            <a:ext cx="1503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cs typeface="Arial" charset="0"/>
              </a:rPr>
              <a:t>AA.PP. y</a:t>
            </a:r>
          </a:p>
          <a:p>
            <a:pPr algn="ctr"/>
            <a:r>
              <a:rPr lang="es-ES" sz="1600" b="1" dirty="0" smtClean="0">
                <a:solidFill>
                  <a:schemeClr val="accent1"/>
                </a:solidFill>
                <a:cs typeface="Arial" charset="0"/>
              </a:rPr>
              <a:t>Sanidad</a:t>
            </a:r>
            <a:endParaRPr lang="es-ES" sz="1600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32" name="38 CuadroTexto"/>
          <p:cNvSpPr txBox="1">
            <a:spLocks noChangeArrowheads="1"/>
          </p:cNvSpPr>
          <p:nvPr/>
        </p:nvSpPr>
        <p:spPr bwMode="auto">
          <a:xfrm>
            <a:off x="3076980" y="1906936"/>
            <a:ext cx="1753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cs typeface="Arial" charset="0"/>
              </a:rPr>
              <a:t>Telecom y Media</a:t>
            </a:r>
            <a:endParaRPr lang="es-ES" sz="1600" b="1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133" name="Picture 8" descr="http://t3.gstatic.com/images?q=tbn:ANd9GcTG3Z120pun7WHdhFTLJ1rfyhcHiBKAS9j4sbx9-HGbHASGwT-Z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68076" y="4450104"/>
            <a:ext cx="657498" cy="30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40" descr="http://t3.gstatic.com/images?q=tbn:ANd9GcQMx1c40CIXGBYFDjFLxbeKxTYlHwMQMB4ITseppJ1SgHI_CT3xJw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t="25200" b="24400"/>
          <a:stretch>
            <a:fillRect/>
          </a:stretch>
        </p:blipFill>
        <p:spPr bwMode="auto">
          <a:xfrm>
            <a:off x="3249217" y="1170089"/>
            <a:ext cx="6746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44" descr="Orange">
            <a:hlinkClick r:id="rId6" tooltip="Orange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041305" y="1170089"/>
            <a:ext cx="3206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 descr="Petrobras">
            <a:hlinkClick r:id="rId8" tooltip="Ir para a página inicial"/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7359566" y="3723150"/>
            <a:ext cx="1044196" cy="19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3" descr="http://t3.gstatic.com/images?q=tbn:ANd9GcS7btVfEqKCDuPnDRHqCbOR3FiGC56m1Dpdce0xuCegJsDnLtfgQQ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905401" y="1220765"/>
            <a:ext cx="5715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6"/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5769497" y="1580805"/>
            <a:ext cx="696913" cy="20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0" name="Picture 79"/>
          <p:cNvPicPr>
            <a:picLocks noChangeAspect="1" noChangeArrowheads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6558584" y="5274421"/>
            <a:ext cx="633412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2" name="Picture 89" descr="http://t0.gstatic.com/images?q=tbn:ANd9GcSRZevN_4K4ZQsNiYM1mlMQCjsHmJ3raCVIzNYFkeXY8YcXPkbElg"/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5604246" y="1148695"/>
            <a:ext cx="985805" cy="3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47" descr="Gas Natural Fenosa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7263395" y="3083824"/>
            <a:ext cx="840276" cy="3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2" descr="http://t1.gstatic.com/images?q=tbn:ANd9GcQaiS5ed_SkT4if-LKVoBiVtJWW0THh3sP_pl5pbf4zVeUSQqD4"/>
          <p:cNvPicPr>
            <a:picLocks noChangeAspect="1" noChangeArrowheads="1"/>
          </p:cNvPicPr>
          <p:nvPr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3007917" y="1580805"/>
            <a:ext cx="482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8" descr="Logo Eurofighter">
            <a:hlinkClick r:id="rId16" tooltip="Back to Start page of eurofighter.com"/>
          </p:cNvPr>
          <p:cNvPicPr>
            <a:picLocks noChangeAspect="1" noChangeArrowheads="1"/>
          </p:cNvPicPr>
          <p:nvPr/>
        </p:nvPicPr>
        <p:blipFill>
          <a:blip r:embed="rId17" cstate="print">
            <a:grayscl/>
          </a:blip>
          <a:srcRect/>
          <a:stretch>
            <a:fillRect/>
          </a:stretch>
        </p:blipFill>
        <p:spPr bwMode="auto">
          <a:xfrm>
            <a:off x="6342560" y="4842373"/>
            <a:ext cx="757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23" descr="http://www.epharmapedia.com/img/healthcenter/1282981552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CDFFFC"/>
              </a:clrFrom>
              <a:clrTo>
                <a:srgbClr val="CDFFFC">
                  <a:alpha val="0"/>
                </a:srgbClr>
              </a:clrTo>
            </a:clrChange>
            <a:grayscl/>
          </a:blip>
          <a:srcRect t="2469" b="3146"/>
          <a:stretch>
            <a:fillRect/>
          </a:stretch>
        </p:blipFill>
        <p:spPr bwMode="auto">
          <a:xfrm>
            <a:off x="1259632" y="2801079"/>
            <a:ext cx="1111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35 CuadroTexto"/>
          <p:cNvSpPr txBox="1">
            <a:spLocks noChangeArrowheads="1"/>
          </p:cNvSpPr>
          <p:nvPr/>
        </p:nvSpPr>
        <p:spPr bwMode="auto">
          <a:xfrm>
            <a:off x="5054518" y="1906936"/>
            <a:ext cx="1432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cs typeface="Arial" charset="0"/>
              </a:rPr>
              <a:t>Servicios Financieros</a:t>
            </a:r>
            <a:endParaRPr lang="es-ES" sz="1600" b="1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150" name="Picture 72"/>
          <p:cNvPicPr>
            <a:picLocks noChangeAspect="1" noChangeArrowheads="1"/>
          </p:cNvPicPr>
          <p:nvPr/>
        </p:nvPicPr>
        <p:blipFill>
          <a:blip r:embed="rId19" cstate="print">
            <a:grayscl/>
          </a:blip>
          <a:srcRect/>
          <a:stretch>
            <a:fillRect/>
          </a:stretch>
        </p:blipFill>
        <p:spPr bwMode="auto">
          <a:xfrm>
            <a:off x="7713713" y="1220765"/>
            <a:ext cx="560387" cy="19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1" name="Picture 49" descr="Logotipo de Red Eléctrica de España"/>
          <p:cNvPicPr>
            <a:picLocks noChangeAspect="1" noChangeArrowheads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7799378" y="2342468"/>
            <a:ext cx="5572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65" descr="Caixabank">
            <a:hlinkClick r:id="rId21" tooltip="CaixaBank Acceso a la página de inicio"/>
          </p:cNvPr>
          <p:cNvPicPr>
            <a:picLocks noChangeAspect="1" noChangeArrowheads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6705601" y="1220765"/>
            <a:ext cx="6508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47" descr="http://t1.gstatic.com/images?q=tbn:ANd9GcS8UH0JA9w8hxxe9uNJIsz1G-2jql_HRuHEyYhL4yXltbYn-U9kBg"/>
          <p:cNvPicPr>
            <a:picLocks noChangeAspect="1" noChangeArrowheads="1"/>
          </p:cNvPicPr>
          <p:nvPr/>
        </p:nvPicPr>
        <p:blipFill>
          <a:blip r:embed="rId23" cstate="print">
            <a:grayscl/>
          </a:blip>
          <a:srcRect/>
          <a:stretch>
            <a:fillRect/>
          </a:stretch>
        </p:blipFill>
        <p:spPr bwMode="auto">
          <a:xfrm>
            <a:off x="2404196" y="1289602"/>
            <a:ext cx="234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6" descr="Logo Adm."/>
          <p:cNvPicPr>
            <a:picLocks noChangeAspect="1" noChangeArrowheads="1"/>
          </p:cNvPicPr>
          <p:nvPr/>
        </p:nvPicPr>
        <p:blipFill>
          <a:blip r:embed="rId24" cstate="print">
            <a:grayscl/>
          </a:blip>
          <a:srcRect/>
          <a:stretch>
            <a:fillRect/>
          </a:stretch>
        </p:blipFill>
        <p:spPr bwMode="auto">
          <a:xfrm>
            <a:off x="1360795" y="1905357"/>
            <a:ext cx="731777" cy="365889"/>
          </a:xfrm>
          <a:prstGeom prst="rect">
            <a:avLst/>
          </a:prstGeom>
          <a:noFill/>
        </p:spPr>
      </p:pic>
      <p:pic>
        <p:nvPicPr>
          <p:cNvPr id="156" name="Picture 28" descr="Generalitat de Catalunya - www.gencat.cat">
            <a:hlinkClick r:id="rId25" tooltip="Generalitat de Catalunya - Inici"/>
          </p:cNvPr>
          <p:cNvPicPr>
            <a:picLocks noChangeAspect="1" noChangeArrowheads="1"/>
          </p:cNvPicPr>
          <p:nvPr/>
        </p:nvPicPr>
        <p:blipFill>
          <a:blip r:embed="rId26" cstate="print">
            <a:grayscl/>
          </a:blip>
          <a:srcRect/>
          <a:stretch>
            <a:fillRect/>
          </a:stretch>
        </p:blipFill>
        <p:spPr bwMode="auto">
          <a:xfrm>
            <a:off x="833097" y="1720301"/>
            <a:ext cx="1021143" cy="164700"/>
          </a:xfrm>
          <a:prstGeom prst="rect">
            <a:avLst/>
          </a:prstGeom>
          <a:noFill/>
        </p:spPr>
      </p:pic>
      <p:pic>
        <p:nvPicPr>
          <p:cNvPr id="157" name="Picture 6" descr="http://tecnoautos.com/wp-content/uploads/2011/01/Registraduria-logo.jpg?b00c92"/>
          <p:cNvPicPr>
            <a:picLocks noChangeAspect="1" noChangeArrowheads="1"/>
          </p:cNvPicPr>
          <p:nvPr/>
        </p:nvPicPr>
        <p:blipFill>
          <a:blip r:embed="rId27" cstate="print">
            <a:grayscl/>
          </a:blip>
          <a:srcRect/>
          <a:stretch>
            <a:fillRect/>
          </a:stretch>
        </p:blipFill>
        <p:spPr bwMode="auto">
          <a:xfrm>
            <a:off x="642238" y="3086829"/>
            <a:ext cx="617394" cy="377603"/>
          </a:xfrm>
          <a:prstGeom prst="rect">
            <a:avLst/>
          </a:prstGeom>
          <a:noFill/>
        </p:spPr>
      </p:pic>
      <p:grpSp>
        <p:nvGrpSpPr>
          <p:cNvPr id="158" name="59 Grupo"/>
          <p:cNvGrpSpPr/>
          <p:nvPr/>
        </p:nvGrpSpPr>
        <p:grpSpPr>
          <a:xfrm>
            <a:off x="7941643" y="5598136"/>
            <a:ext cx="1065213" cy="719956"/>
            <a:chOff x="6660232" y="4005064"/>
            <a:chExt cx="1065213" cy="719956"/>
          </a:xfrm>
        </p:grpSpPr>
        <p:pic>
          <p:nvPicPr>
            <p:cNvPr id="159" name="Picture 8" descr="http://hatnpatch.com/zencart/images/EE-PM0634.jpg"/>
            <p:cNvPicPr>
              <a:picLocks noChangeAspect="1" noChangeArrowheads="1"/>
            </p:cNvPicPr>
            <p:nvPr/>
          </p:nvPicPr>
          <p:blipFill>
            <a:blip r:embed="rId28" cstate="print">
              <a:grayscl/>
            </a:blip>
            <a:srcRect/>
            <a:stretch>
              <a:fillRect/>
            </a:stretch>
          </p:blipFill>
          <p:spPr bwMode="auto">
            <a:xfrm>
              <a:off x="6732240" y="4005064"/>
              <a:ext cx="469685" cy="469685"/>
            </a:xfrm>
            <a:prstGeom prst="rect">
              <a:avLst/>
            </a:prstGeom>
            <a:noFill/>
          </p:spPr>
        </p:pic>
        <p:sp>
          <p:nvSpPr>
            <p:cNvPr id="160" name="Text Box 53"/>
            <p:cNvSpPr txBox="1">
              <a:spLocks noChangeArrowheads="1"/>
            </p:cNvSpPr>
            <p:nvPr/>
          </p:nvSpPr>
          <p:spPr bwMode="auto">
            <a:xfrm>
              <a:off x="6660232" y="4509120"/>
              <a:ext cx="1065213" cy="215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s-ES" sz="800" dirty="0" smtClean="0">
                  <a:solidFill>
                    <a:schemeClr val="bg1">
                      <a:lumMod val="50000"/>
                    </a:schemeClr>
                  </a:solidFill>
                </a:rPr>
                <a:t>US </a:t>
              </a:r>
              <a:r>
                <a:rPr lang="es-ES" sz="800" dirty="0" err="1" smtClean="0">
                  <a:solidFill>
                    <a:schemeClr val="bg1">
                      <a:lumMod val="50000"/>
                    </a:schemeClr>
                  </a:solidFill>
                </a:rPr>
                <a:t>Navy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1" name="Text Box 53"/>
          <p:cNvSpPr txBox="1">
            <a:spLocks noChangeArrowheads="1"/>
          </p:cNvSpPr>
          <p:nvPr/>
        </p:nvSpPr>
        <p:spPr bwMode="auto">
          <a:xfrm>
            <a:off x="6990632" y="6020103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Alemania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" name="Text Box 53"/>
          <p:cNvSpPr txBox="1">
            <a:spLocks noChangeArrowheads="1"/>
          </p:cNvSpPr>
          <p:nvPr/>
        </p:nvSpPr>
        <p:spPr bwMode="auto">
          <a:xfrm>
            <a:off x="5774937" y="6066509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Italia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4" name="163 Imagen" descr="Fuerzas armadas Italia.jpg"/>
          <p:cNvPicPr>
            <a:picLocks noChangeAspect="1"/>
          </p:cNvPicPr>
          <p:nvPr/>
        </p:nvPicPr>
        <p:blipFill>
          <a:blip r:embed="rId29" cstate="print">
            <a:grayscl/>
          </a:blip>
          <a:stretch>
            <a:fillRect/>
          </a:stretch>
        </p:blipFill>
        <p:spPr>
          <a:xfrm>
            <a:off x="6145519" y="5489775"/>
            <a:ext cx="288032" cy="583849"/>
          </a:xfrm>
          <a:prstGeom prst="rect">
            <a:avLst/>
          </a:prstGeom>
        </p:spPr>
      </p:pic>
      <p:pic>
        <p:nvPicPr>
          <p:cNvPr id="165" name="164 Imagen" descr="Iberia.jpg"/>
          <p:cNvPicPr>
            <a:picLocks noChangeAspect="1"/>
          </p:cNvPicPr>
          <p:nvPr/>
        </p:nvPicPr>
        <p:blipFill>
          <a:blip r:embed="rId30" cstate="print">
            <a:grayscl/>
          </a:blip>
          <a:stretch>
            <a:fillRect/>
          </a:stretch>
        </p:blipFill>
        <p:spPr>
          <a:xfrm>
            <a:off x="7745131" y="4770546"/>
            <a:ext cx="821220" cy="144020"/>
          </a:xfrm>
          <a:prstGeom prst="rect">
            <a:avLst/>
          </a:prstGeom>
        </p:spPr>
      </p:pic>
      <p:pic>
        <p:nvPicPr>
          <p:cNvPr id="166" name="165 Imagen" descr="Thyssenkrupp.bmp"/>
          <p:cNvPicPr>
            <a:picLocks noChangeAspect="1"/>
          </p:cNvPicPr>
          <p:nvPr/>
        </p:nvPicPr>
        <p:blipFill>
          <a:blip r:embed="rId31" cstate="print">
            <a:grayscl/>
          </a:blip>
          <a:stretch>
            <a:fillRect/>
          </a:stretch>
        </p:blipFill>
        <p:spPr>
          <a:xfrm>
            <a:off x="7647981" y="4171517"/>
            <a:ext cx="864119" cy="240641"/>
          </a:xfrm>
          <a:prstGeom prst="rect">
            <a:avLst/>
          </a:prstGeom>
        </p:spPr>
      </p:pic>
      <p:pic>
        <p:nvPicPr>
          <p:cNvPr id="167" name="Picture 2" descr="http://t1.gstatic.com/images?q=tbn:ANd9GcRoQQIilcHJFZYrSlJDKQc9PCdx-Pg5TvdJtsi9p1hlea_8H1cPdA"/>
          <p:cNvPicPr>
            <a:picLocks noChangeAspect="1" noChangeArrowheads="1"/>
          </p:cNvPicPr>
          <p:nvPr/>
        </p:nvPicPr>
        <p:blipFill>
          <a:blip r:embed="rId32" cstate="print">
            <a:grayscl/>
          </a:blip>
          <a:srcRect/>
          <a:stretch>
            <a:fillRect/>
          </a:stretch>
        </p:blipFill>
        <p:spPr bwMode="auto">
          <a:xfrm>
            <a:off x="7206656" y="5679656"/>
            <a:ext cx="504056" cy="390644"/>
          </a:xfrm>
          <a:prstGeom prst="rect">
            <a:avLst/>
          </a:prstGeom>
          <a:noFill/>
        </p:spPr>
      </p:pic>
      <p:pic>
        <p:nvPicPr>
          <p:cNvPr id="169" name="168 Imagen" descr="fuerzas armadas británicas.png"/>
          <p:cNvPicPr>
            <a:picLocks noChangeAspect="1"/>
          </p:cNvPicPr>
          <p:nvPr/>
        </p:nvPicPr>
        <p:blipFill>
          <a:blip r:embed="rId33" cstate="print">
            <a:grayscl/>
          </a:blip>
          <a:stretch>
            <a:fillRect/>
          </a:stretch>
        </p:blipFill>
        <p:spPr>
          <a:xfrm>
            <a:off x="5115599" y="5560286"/>
            <a:ext cx="377609" cy="551309"/>
          </a:xfrm>
          <a:prstGeom prst="rect">
            <a:avLst/>
          </a:prstGeom>
        </p:spPr>
      </p:pic>
      <p:sp>
        <p:nvSpPr>
          <p:cNvPr id="170" name="Text Box 53"/>
          <p:cNvSpPr txBox="1">
            <a:spLocks noChangeArrowheads="1"/>
          </p:cNvSpPr>
          <p:nvPr/>
        </p:nvSpPr>
        <p:spPr bwMode="auto">
          <a:xfrm>
            <a:off x="4770466" y="6066509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Reino Unido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" name="173 Imagen" descr="Esa.png"/>
          <p:cNvPicPr>
            <a:picLocks noChangeAspect="1"/>
          </p:cNvPicPr>
          <p:nvPr/>
        </p:nvPicPr>
        <p:blipFill>
          <a:blip r:embed="rId34" cstate="print">
            <a:grayscl/>
          </a:blip>
          <a:stretch>
            <a:fillRect/>
          </a:stretch>
        </p:blipFill>
        <p:spPr>
          <a:xfrm>
            <a:off x="7566696" y="5274421"/>
            <a:ext cx="671142" cy="288032"/>
          </a:xfrm>
          <a:prstGeom prst="rect">
            <a:avLst/>
          </a:prstGeom>
        </p:spPr>
      </p:pic>
      <p:pic>
        <p:nvPicPr>
          <p:cNvPr id="175" name="174 Imagen" descr="Inditex.jpg"/>
          <p:cNvPicPr>
            <a:picLocks noChangeAspect="1"/>
          </p:cNvPicPr>
          <p:nvPr/>
        </p:nvPicPr>
        <p:blipFill>
          <a:blip r:embed="rId35" cstate="print">
            <a:grayscl/>
          </a:blip>
          <a:stretch>
            <a:fillRect/>
          </a:stretch>
        </p:blipFill>
        <p:spPr>
          <a:xfrm>
            <a:off x="6764481" y="2639695"/>
            <a:ext cx="875199" cy="144020"/>
          </a:xfrm>
          <a:prstGeom prst="rect">
            <a:avLst/>
          </a:prstGeom>
        </p:spPr>
      </p:pic>
      <p:pic>
        <p:nvPicPr>
          <p:cNvPr id="176" name="Picture 29" descr="http://t3.gstatic.com/images?q=tbn:ANd9GcT0Wp0LMa23n42bXQDQ6SaHnlVSilPvki6e6D3tWopwbH7TjMAepg"/>
          <p:cNvPicPr>
            <a:picLocks noChangeAspect="1" noChangeArrowheads="1"/>
          </p:cNvPicPr>
          <p:nvPr/>
        </p:nvPicPr>
        <p:blipFill>
          <a:blip r:embed="rId36" cstate="print">
            <a:grayscl/>
          </a:blip>
          <a:srcRect/>
          <a:stretch>
            <a:fillRect/>
          </a:stretch>
        </p:blipFill>
        <p:spPr bwMode="auto">
          <a:xfrm>
            <a:off x="643235" y="4400939"/>
            <a:ext cx="760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25" descr="Aena. Aeropuertos Españoles y Navegación Aérea">
            <a:hlinkClick r:id="rId37" tooltip="Inicio"/>
          </p:cNvPr>
          <p:cNvPicPr>
            <a:picLocks noChangeAspect="1" noChangeArrowheads="1"/>
          </p:cNvPicPr>
          <p:nvPr/>
        </p:nvPicPr>
        <p:blipFill>
          <a:blip r:embed="rId38" cstate="print">
            <a:grayscl/>
          </a:blip>
          <a:srcRect r="60670"/>
          <a:stretch>
            <a:fillRect/>
          </a:stretch>
        </p:blipFill>
        <p:spPr bwMode="auto">
          <a:xfrm>
            <a:off x="1306985" y="4334203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36" descr="http://t0.gstatic.com/images?q=tbn:ANd9GcQ3pAAq6L7q8NNjW2jFB16r8qEQm8PYJz6mgE17KznTB4zLfMwkQQ"/>
          <p:cNvPicPr>
            <a:picLocks noChangeAspect="1" noChangeArrowheads="1"/>
          </p:cNvPicPr>
          <p:nvPr/>
        </p:nvPicPr>
        <p:blipFill>
          <a:blip r:embed="rId39" cstate="print">
            <a:grayscl/>
          </a:blip>
          <a:srcRect t="27658" b="35464"/>
          <a:stretch>
            <a:fillRect/>
          </a:stretch>
        </p:blipFill>
        <p:spPr bwMode="auto">
          <a:xfrm>
            <a:off x="1363533" y="4849144"/>
            <a:ext cx="566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4" descr="Home">
            <a:hlinkClick r:id="rId40" tooltip="Home"/>
          </p:cNvPr>
          <p:cNvPicPr>
            <a:picLocks noChangeAspect="1" noChangeArrowheads="1"/>
          </p:cNvPicPr>
          <p:nvPr/>
        </p:nvPicPr>
        <p:blipFill>
          <a:blip r:embed="rId41" cstate="print">
            <a:grayscl/>
          </a:blip>
          <a:srcRect/>
          <a:stretch>
            <a:fillRect/>
          </a:stretch>
        </p:blipFill>
        <p:spPr bwMode="auto">
          <a:xfrm>
            <a:off x="680046" y="4982377"/>
            <a:ext cx="552947" cy="6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19" descr="http://extranet.uic.org/documents/logososs/sro.gif"/>
          <p:cNvPicPr>
            <a:picLocks noChangeAspect="1" noChangeArrowheads="1"/>
          </p:cNvPicPr>
          <p:nvPr/>
        </p:nvPicPr>
        <p:blipFill>
          <a:blip r:embed="rId42" cstate="print">
            <a:grayscl/>
          </a:blip>
          <a:srcRect/>
          <a:stretch>
            <a:fillRect/>
          </a:stretch>
        </p:blipFill>
        <p:spPr bwMode="auto">
          <a:xfrm>
            <a:off x="1305001" y="5611800"/>
            <a:ext cx="11112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Text Box 53"/>
          <p:cNvSpPr txBox="1">
            <a:spLocks noChangeArrowheads="1"/>
          </p:cNvSpPr>
          <p:nvPr/>
        </p:nvSpPr>
        <p:spPr bwMode="auto">
          <a:xfrm>
            <a:off x="644241" y="4723954"/>
            <a:ext cx="56959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DFS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" name="Text Box 53"/>
          <p:cNvSpPr txBox="1">
            <a:spLocks noChangeArrowheads="1"/>
          </p:cNvSpPr>
          <p:nvPr/>
        </p:nvSpPr>
        <p:spPr bwMode="auto">
          <a:xfrm>
            <a:off x="1229992" y="6020227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err="1" smtClean="0">
                <a:solidFill>
                  <a:schemeClr val="bg1">
                    <a:lumMod val="50000"/>
                  </a:schemeClr>
                </a:solidFill>
              </a:rPr>
              <a:t>Saudi</a:t>
            </a: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800" dirty="0" err="1" smtClean="0">
                <a:solidFill>
                  <a:schemeClr val="bg1">
                    <a:lumMod val="50000"/>
                  </a:schemeClr>
                </a:solidFill>
              </a:rPr>
              <a:t>Railways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43" cstate="print">
            <a:grayscl/>
          </a:blip>
          <a:srcRect/>
          <a:stretch>
            <a:fillRect/>
          </a:stretch>
        </p:blipFill>
        <p:spPr bwMode="auto">
          <a:xfrm>
            <a:off x="1471302" y="5282760"/>
            <a:ext cx="695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183 Imagen" descr="untitled.png"/>
          <p:cNvPicPr>
            <a:picLocks noChangeAspect="1"/>
          </p:cNvPicPr>
          <p:nvPr/>
        </p:nvPicPr>
        <p:blipFill>
          <a:blip r:embed="rId44" cstate="print">
            <a:grayscl/>
          </a:blip>
          <a:stretch>
            <a:fillRect/>
          </a:stretch>
        </p:blipFill>
        <p:spPr>
          <a:xfrm>
            <a:off x="3637081" y="5130405"/>
            <a:ext cx="792088" cy="560692"/>
          </a:xfrm>
          <a:prstGeom prst="rect">
            <a:avLst/>
          </a:prstGeom>
        </p:spPr>
      </p:pic>
      <p:sp>
        <p:nvSpPr>
          <p:cNvPr id="185" name="Text Box 53"/>
          <p:cNvSpPr txBox="1">
            <a:spLocks noChangeArrowheads="1"/>
          </p:cNvSpPr>
          <p:nvPr/>
        </p:nvSpPr>
        <p:spPr bwMode="auto">
          <a:xfrm>
            <a:off x="3667897" y="6066509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Metro de Bombay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6" name="185 Imagen" descr="mumbai.png"/>
          <p:cNvPicPr>
            <a:picLocks noChangeAspect="1"/>
          </p:cNvPicPr>
          <p:nvPr/>
        </p:nvPicPr>
        <p:blipFill>
          <a:blip r:embed="rId45" cstate="print">
            <a:grayscl/>
          </a:blip>
          <a:stretch>
            <a:fillRect/>
          </a:stretch>
        </p:blipFill>
        <p:spPr>
          <a:xfrm>
            <a:off x="4012697" y="5676133"/>
            <a:ext cx="360040" cy="360040"/>
          </a:xfrm>
          <a:prstGeom prst="rect">
            <a:avLst/>
          </a:prstGeom>
        </p:spPr>
      </p:pic>
      <p:pic>
        <p:nvPicPr>
          <p:cNvPr id="187" name="Picture 10" descr="http://t1.gstatic.com/images?q=tbn:ANd9GcQcKnTnsvtWoQwpGmnijfZkmgIiPaDcttX8RJ6w91rveih8hqe6"/>
          <p:cNvPicPr>
            <a:picLocks noChangeAspect="1" noChangeArrowheads="1"/>
          </p:cNvPicPr>
          <p:nvPr/>
        </p:nvPicPr>
        <p:blipFill>
          <a:blip r:embed="rId46" cstate="print">
            <a:grayscl/>
          </a:blip>
          <a:srcRect/>
          <a:stretch>
            <a:fillRect/>
          </a:stretch>
        </p:blipFill>
        <p:spPr bwMode="auto">
          <a:xfrm>
            <a:off x="2801929" y="5649404"/>
            <a:ext cx="310555" cy="310555"/>
          </a:xfrm>
          <a:prstGeom prst="rect">
            <a:avLst/>
          </a:prstGeom>
          <a:noFill/>
        </p:spPr>
      </p:pic>
      <p:sp>
        <p:nvSpPr>
          <p:cNvPr id="188" name="Text Box 53"/>
          <p:cNvSpPr txBox="1">
            <a:spLocks noChangeArrowheads="1"/>
          </p:cNvSpPr>
          <p:nvPr/>
        </p:nvSpPr>
        <p:spPr bwMode="auto">
          <a:xfrm>
            <a:off x="2457129" y="6020227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Metro de </a:t>
            </a:r>
            <a:r>
              <a:rPr lang="es-ES" sz="800" dirty="0" err="1" smtClean="0">
                <a:solidFill>
                  <a:schemeClr val="bg1">
                    <a:lumMod val="50000"/>
                  </a:schemeClr>
                </a:solidFill>
              </a:rPr>
              <a:t>Shangai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9" name="188 Imagen" descr="h kong.png"/>
          <p:cNvPicPr>
            <a:picLocks noChangeAspect="1"/>
          </p:cNvPicPr>
          <p:nvPr/>
        </p:nvPicPr>
        <p:blipFill>
          <a:blip r:embed="rId47" cstate="print">
            <a:grayscl/>
          </a:blip>
          <a:stretch>
            <a:fillRect/>
          </a:stretch>
        </p:blipFill>
        <p:spPr>
          <a:xfrm>
            <a:off x="6602908" y="5804079"/>
            <a:ext cx="406599" cy="456184"/>
          </a:xfrm>
          <a:prstGeom prst="rect">
            <a:avLst/>
          </a:prstGeom>
        </p:spPr>
      </p:pic>
      <p:pic>
        <p:nvPicPr>
          <p:cNvPr id="190" name="189 Imagen" descr="Indo army.jpg"/>
          <p:cNvPicPr>
            <a:picLocks noChangeAspect="1"/>
          </p:cNvPicPr>
          <p:nvPr/>
        </p:nvPicPr>
        <p:blipFill>
          <a:blip r:embed="rId48" cstate="print">
            <a:grayscl/>
          </a:blip>
          <a:stretch>
            <a:fillRect/>
          </a:stretch>
        </p:blipFill>
        <p:spPr>
          <a:xfrm>
            <a:off x="5694488" y="5732071"/>
            <a:ext cx="388695" cy="511782"/>
          </a:xfrm>
          <a:prstGeom prst="rect">
            <a:avLst/>
          </a:prstGeom>
        </p:spPr>
      </p:pic>
      <p:pic>
        <p:nvPicPr>
          <p:cNvPr id="191" name="Picture 27" descr="http://t0.gstatic.com/images?q=tbn:ANd9GcTsbn3Vmg8ADYjJTmf9YssXR-WuhpNCS4QPyI_nqTat9eFFem2MkkEOumm8gw"/>
          <p:cNvPicPr>
            <a:picLocks noChangeAspect="1" noChangeArrowheads="1"/>
          </p:cNvPicPr>
          <p:nvPr/>
        </p:nvPicPr>
        <p:blipFill>
          <a:blip r:embed="rId49" cstate="print">
            <a:grayscl/>
          </a:blip>
          <a:srcRect/>
          <a:stretch>
            <a:fillRect/>
          </a:stretch>
        </p:blipFill>
        <p:spPr bwMode="auto">
          <a:xfrm>
            <a:off x="6629951" y="1580805"/>
            <a:ext cx="4762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Text Box 53"/>
          <p:cNvSpPr txBox="1">
            <a:spLocks noChangeArrowheads="1"/>
          </p:cNvSpPr>
          <p:nvPr/>
        </p:nvSpPr>
        <p:spPr bwMode="auto">
          <a:xfrm>
            <a:off x="6256318" y="6237436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Hong Kong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3" name="Text Box 53"/>
          <p:cNvSpPr txBox="1">
            <a:spLocks noChangeArrowheads="1"/>
          </p:cNvSpPr>
          <p:nvPr/>
        </p:nvSpPr>
        <p:spPr bwMode="auto">
          <a:xfrm>
            <a:off x="5391647" y="6236251"/>
            <a:ext cx="10652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Indonesia</a:t>
            </a:r>
            <a:endParaRPr lang="es-ES_tradn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" name="il_fi" descr="http://enise.inteco.es/enise2008/images/stories/ImagenesEnise/logos/ministerios/logo-mir.JPG"/>
          <p:cNvPicPr>
            <a:picLocks noChangeAspect="1"/>
          </p:cNvPicPr>
          <p:nvPr/>
        </p:nvPicPr>
        <p:blipFill>
          <a:blip r:embed="rId50" cstate="print">
            <a:grayscl/>
          </a:blip>
          <a:stretch>
            <a:fillRect/>
          </a:stretch>
        </p:blipFill>
        <p:spPr bwMode="auto">
          <a:xfrm>
            <a:off x="905643" y="3723164"/>
            <a:ext cx="1029652" cy="2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21 Imagen" descr="logo-mcti.png"/>
          <p:cNvPicPr>
            <a:picLocks noChangeAspect="1"/>
          </p:cNvPicPr>
          <p:nvPr/>
        </p:nvPicPr>
        <p:blipFill>
          <a:blip r:embed="rId51" cstate="print">
            <a:grayscl/>
          </a:blip>
          <a:srcRect/>
          <a:stretch>
            <a:fillRect/>
          </a:stretch>
        </p:blipFill>
        <p:spPr bwMode="auto">
          <a:xfrm>
            <a:off x="636946" y="2466431"/>
            <a:ext cx="946413" cy="1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2" cstate="print">
            <a:grayscl/>
          </a:blip>
          <a:stretch>
            <a:fillRect/>
          </a:stretch>
        </p:blipFill>
        <p:spPr bwMode="auto">
          <a:xfrm>
            <a:off x="2025813" y="2346637"/>
            <a:ext cx="1197942" cy="23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2" descr="C:\Users\fdescrigas\Desktop\zurich-logo.jp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4905401" y="1529869"/>
            <a:ext cx="531342" cy="330208"/>
          </a:xfrm>
          <a:prstGeom prst="rect">
            <a:avLst/>
          </a:prstGeom>
          <a:noFill/>
        </p:spPr>
      </p:pic>
      <p:pic>
        <p:nvPicPr>
          <p:cNvPr id="1028" name="Picture 4" descr="C:\Users\fdescrigas\Desktop\yrrj46u46wjw5j3.jp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689377" y="1908487"/>
            <a:ext cx="438150" cy="438150"/>
          </a:xfrm>
          <a:prstGeom prst="rect">
            <a:avLst/>
          </a:prstGeom>
          <a:noFill/>
        </p:spPr>
      </p:pic>
      <p:pic>
        <p:nvPicPr>
          <p:cNvPr id="1029" name="Picture 5" descr="C:\Users\fdescrigas\Desktop\5y4ww45q4.jp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238083" y="1470337"/>
            <a:ext cx="657225" cy="438150"/>
          </a:xfrm>
          <a:prstGeom prst="rect">
            <a:avLst/>
          </a:prstGeom>
          <a:noFill/>
        </p:spPr>
      </p:pic>
      <p:pic>
        <p:nvPicPr>
          <p:cNvPr id="1030" name="Picture 6" descr="C:\Users\fdescrigas\Desktop\cobega.pn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389383" y="3005387"/>
            <a:ext cx="632436" cy="3613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RApresentacion">
  <a:themeElements>
    <a:clrScheme name="INDRApresentacion 1">
      <a:dk1>
        <a:srgbClr val="000000"/>
      </a:dk1>
      <a:lt1>
        <a:srgbClr val="FFFFFF"/>
      </a:lt1>
      <a:dk2>
        <a:srgbClr val="5A5A5A"/>
      </a:dk2>
      <a:lt2>
        <a:srgbClr val="B4B4B4"/>
      </a:lt2>
      <a:accent1>
        <a:srgbClr val="00B0CA"/>
      </a:accent1>
      <a:accent2>
        <a:srgbClr val="40DAFF"/>
      </a:accent2>
      <a:accent3>
        <a:srgbClr val="FFFFFF"/>
      </a:accent3>
      <a:accent4>
        <a:srgbClr val="000000"/>
      </a:accent4>
      <a:accent5>
        <a:srgbClr val="AAD4E1"/>
      </a:accent5>
      <a:accent6>
        <a:srgbClr val="39C5E7"/>
      </a:accent6>
      <a:hlink>
        <a:srgbClr val="7FE6FF"/>
      </a:hlink>
      <a:folHlink>
        <a:srgbClr val="BFF3FF"/>
      </a:folHlink>
    </a:clrScheme>
    <a:fontScheme name="INDRApresentacion">
      <a:majorFont>
        <a:latin typeface="Arial"/>
        <a:ea typeface="ＭＳ Ｐゴシック"/>
        <a:cs typeface="ＭＳ Ｐゴシック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INDRApresentacion 1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00B0CA"/>
        </a:accent1>
        <a:accent2>
          <a:srgbClr val="40DAFF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39C5E7"/>
        </a:accent6>
        <a:hlink>
          <a:srgbClr val="7FE6FF"/>
        </a:hlink>
        <a:folHlink>
          <a:srgbClr val="B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30553</TotalTime>
  <Words>2089</Words>
  <Application>Microsoft Office PowerPoint</Application>
  <PresentationFormat>Presentación en pantalla (4:3)</PresentationFormat>
  <Paragraphs>565</Paragraphs>
  <Slides>24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INDRApresentacion</vt:lpstr>
      <vt:lpstr>INNOVACIÓN Y+ Consultoría y tecnología en los 5 continentes</vt:lpstr>
      <vt:lpstr>Multinacional líder en consultoría y tecnología</vt:lpstr>
      <vt:lpstr>20 años de crecimiento e innovación</vt:lpstr>
      <vt:lpstr>Innovación y+</vt:lpstr>
      <vt:lpstr>Innovación y+</vt:lpstr>
      <vt:lpstr>Diapositiva 6</vt:lpstr>
      <vt:lpstr>Diapositiva 7</vt:lpstr>
      <vt:lpstr>CLIENTES LÍDERES EN TODAS LAS GEOGRAFÍAS</vt:lpstr>
      <vt:lpstr>Y en todos los sectores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industria</vt:lpstr>
      <vt:lpstr>SANIDAD</vt:lpstr>
      <vt:lpstr>Diapositiva 20</vt:lpstr>
      <vt:lpstr>Diapositiva 21</vt:lpstr>
      <vt:lpstr>Diapositiva 22</vt:lpstr>
      <vt:lpstr>Diapositiva 23</vt:lpstr>
      <vt:lpstr>Diapositiva 24</vt:lpstr>
    </vt:vector>
  </TitlesOfParts>
  <Company>Indra Sistemas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INDRApresFRACTAL_azul</dc:title>
  <dc:creator>Indra Company</dc:creator>
  <cp:lastModifiedBy>indra</cp:lastModifiedBy>
  <cp:revision>455</cp:revision>
  <cp:lastPrinted>2008-06-02T08:41:24Z</cp:lastPrinted>
  <dcterms:created xsi:type="dcterms:W3CDTF">2014-02-04T22:44:32Z</dcterms:created>
  <dcterms:modified xsi:type="dcterms:W3CDTF">2014-05-16T13:46:38Z</dcterms:modified>
</cp:coreProperties>
</file>